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2076138278" r:id="rId5"/>
    <p:sldId id="2076138482" r:id="rId6"/>
    <p:sldId id="2076138299" r:id="rId7"/>
    <p:sldId id="2076138424" r:id="rId8"/>
    <p:sldId id="2076138465" r:id="rId9"/>
    <p:sldId id="2076138484" r:id="rId10"/>
    <p:sldId id="2076138485" r:id="rId11"/>
    <p:sldId id="2076138486" r:id="rId12"/>
    <p:sldId id="2076138487" r:id="rId13"/>
    <p:sldId id="2076138500" r:id="rId14"/>
    <p:sldId id="2076138488" r:id="rId15"/>
    <p:sldId id="2076138490" r:id="rId16"/>
    <p:sldId id="2076138515" r:id="rId17"/>
    <p:sldId id="2076138516" r:id="rId18"/>
    <p:sldId id="2076138489" r:id="rId19"/>
    <p:sldId id="2076138492" r:id="rId20"/>
    <p:sldId id="2076138491" r:id="rId21"/>
    <p:sldId id="2076138494" r:id="rId22"/>
    <p:sldId id="2076138517" r:id="rId23"/>
    <p:sldId id="2076138495" r:id="rId24"/>
    <p:sldId id="2076138493" r:id="rId25"/>
    <p:sldId id="2076138501" r:id="rId26"/>
    <p:sldId id="2076138496" r:id="rId27"/>
    <p:sldId id="2076138503" r:id="rId28"/>
    <p:sldId id="2076138506" r:id="rId29"/>
    <p:sldId id="2076138505" r:id="rId30"/>
    <p:sldId id="2076138508" r:id="rId31"/>
    <p:sldId id="2076138509" r:id="rId32"/>
    <p:sldId id="2076138510" r:id="rId33"/>
    <p:sldId id="2076138511" r:id="rId34"/>
    <p:sldId id="2076138512" r:id="rId35"/>
    <p:sldId id="2076138514" r:id="rId36"/>
    <p:sldId id="2076138513" r:id="rId37"/>
    <p:sldId id="2076138504" r:id="rId38"/>
    <p:sldId id="2076138464"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8" autoAdjust="0"/>
    <p:restoredTop sz="96076" autoAdjust="0"/>
  </p:normalViewPr>
  <p:slideViewPr>
    <p:cSldViewPr snapToGrid="0">
      <p:cViewPr varScale="1">
        <p:scale>
          <a:sx n="91" d="100"/>
          <a:sy n="91" d="100"/>
        </p:scale>
        <p:origin x="44" y="13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10/23/2023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10/23/2023 5:00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ip-api.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10/23/2023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3891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8329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8325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0" i="0" dirty="0">
              <a:solidFill>
                <a:srgbClr val="231F20"/>
              </a:solidFill>
              <a:effectLst/>
              <a:latin typeface="ReithSan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4327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0" i="0" dirty="0">
              <a:solidFill>
                <a:srgbClr val="231F20"/>
              </a:solidFill>
              <a:effectLst/>
              <a:latin typeface="ReithSan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8423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44170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000000"/>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09273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6429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4324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823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95437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3408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0" i="0" dirty="0">
              <a:solidFill>
                <a:srgbClr val="000000"/>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37653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900" b="0" i="0" u="none" strike="noStrike" kern="1200" cap="none" spc="0" normalizeH="0" baseline="0" noProof="0" dirty="0">
                <a:ln>
                  <a:noFill/>
                </a:ln>
                <a:solidFill>
                  <a:srgbClr val="FFFFFF"/>
                </a:solidFill>
                <a:effectLst/>
                <a:uLnTx/>
                <a:uFillTx/>
                <a:latin typeface="Garamond" panose="02020404030301010803"/>
                <a:ea typeface="+mn-ea"/>
                <a:cs typeface="+mn-cs"/>
              </a:rPr>
              <a:t>Ipconfig (</a:t>
            </a:r>
            <a:r>
              <a:rPr kumimoji="0" lang="en-GB" sz="900" b="0" i="0" u="none" strike="noStrike" kern="1200" cap="none" spc="0" normalizeH="0" baseline="0" noProof="0" dirty="0" err="1">
                <a:ln>
                  <a:noFill/>
                </a:ln>
                <a:solidFill>
                  <a:srgbClr val="FFFFFF"/>
                </a:solidFill>
                <a:effectLst/>
                <a:uLnTx/>
                <a:uFillTx/>
                <a:latin typeface="Garamond" panose="02020404030301010803"/>
                <a:ea typeface="+mn-ea"/>
                <a:cs typeface="+mn-cs"/>
              </a:rPr>
              <a:t>ifconfig</a:t>
            </a:r>
            <a:r>
              <a:rPr kumimoji="0" lang="en-GB" sz="900" b="0" i="0" u="none" strike="noStrike" kern="1200" cap="none" spc="0" normalizeH="0" baseline="0" noProof="0" dirty="0">
                <a:ln>
                  <a:noFill/>
                </a:ln>
                <a:solidFill>
                  <a:srgbClr val="FFFFFF"/>
                </a:solidFill>
                <a:effectLst/>
                <a:uLnTx/>
                <a:uFillTx/>
                <a:latin typeface="Garamond" panose="02020404030301010803"/>
                <a:ea typeface="+mn-ea"/>
                <a:cs typeface="+mn-cs"/>
              </a:rPr>
              <a:t> on</a:t>
            </a:r>
            <a:r>
              <a:rPr kumimoji="0" lang="en-GB" sz="900" b="0" i="0" u="none" strike="noStrike" kern="1200" cap="none" spc="0" normalizeH="0" noProof="0" dirty="0">
                <a:ln>
                  <a:noFill/>
                </a:ln>
                <a:solidFill>
                  <a:srgbClr val="FFFFFF"/>
                </a:solidFill>
                <a:effectLst/>
                <a:uLnTx/>
                <a:uFillTx/>
                <a:latin typeface="Garamond" panose="02020404030301010803"/>
                <a:ea typeface="+mn-ea"/>
                <a:cs typeface="+mn-cs"/>
              </a:rPr>
              <a:t> Mac/Linux)</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900" b="0" i="0" u="none" strike="noStrike" kern="1200" cap="none" spc="0" normalizeH="0" baseline="0" noProof="0" dirty="0">
              <a:ln>
                <a:noFill/>
              </a:ln>
              <a:solidFill>
                <a:srgbClr val="FFFFFF"/>
              </a:solidFill>
              <a:effectLst/>
              <a:uLnTx/>
              <a:uFillTx/>
              <a:latin typeface="Garamond" panose="02020404030301010803"/>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900" dirty="0">
                <a:solidFill>
                  <a:srgbClr val="FFFFFF"/>
                </a:solidFill>
                <a:latin typeface="Garamond" panose="02020404030301010803"/>
              </a:rPr>
              <a:t>Ipconfig /all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900" dirty="0">
              <a:solidFill>
                <a:srgbClr val="FFFFFF"/>
              </a:solidFill>
              <a:latin typeface="Garamond" panose="02020404030301010803"/>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900" b="0" i="0" u="none" strike="noStrike" kern="1200" cap="none" spc="0" normalizeH="0" baseline="0" noProof="0" dirty="0">
                <a:ln>
                  <a:noFill/>
                </a:ln>
                <a:solidFill>
                  <a:srgbClr val="FFFFFF"/>
                </a:solidFill>
                <a:effectLst/>
                <a:uLnTx/>
                <a:uFillTx/>
                <a:latin typeface="Garamond" panose="02020404030301010803"/>
                <a:ea typeface="+mn-ea"/>
                <a:cs typeface="+mn-cs"/>
                <a:hlinkClick r:id="rId3"/>
              </a:rPr>
              <a:t>https://ip-api.com</a:t>
            </a:r>
            <a:r>
              <a:rPr kumimoji="0" lang="en-GB" sz="900" b="0" i="0" u="none" strike="noStrike" kern="1200" cap="none" spc="0" normalizeH="0" baseline="0" noProof="0" dirty="0">
                <a:ln>
                  <a:noFill/>
                </a:ln>
                <a:solidFill>
                  <a:srgbClr val="FFFFFF"/>
                </a:solidFill>
                <a:effectLst/>
                <a:uLnTx/>
                <a:uFillTx/>
                <a:latin typeface="Garamond" panose="02020404030301010803"/>
                <a:ea typeface="+mn-ea"/>
                <a:cs typeface="+mn-cs"/>
              </a:rPr>
              <a:t> </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72250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000000"/>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78152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03960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79391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707984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958241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52625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7438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2482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3417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81631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13575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75593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52734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4741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4621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9100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9308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0144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4021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video" Target="https://www.youtube.com/embed/VLflTjd3lWA?feature=oembed" TargetMode="Externa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video" Target="https://www.youtube.com/embed/rsxT4FfRBaM?feature=oembed" TargetMode="Externa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video" Target="https://www.youtube.com/embed/Q1U9wVXRuHA?start=2&amp;feature=oembed" TargetMode="Externa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hyperlink" Target="https://tools.ietf.org/html/rfc1918" TargetMode="External"/><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0.xml"/><Relationship Id="rId4" Type="http://schemas.openxmlformats.org/officeDocument/2006/relationships/hyperlink" Target="https://docs.microsoft.com/en-us/azure/virtual-network/network-security-groups-overview#security-rul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azure/networking/fundamentals/networking-overview"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s://www.bing.com/videos/search?q=john+savill%27s+youtube+networking&amp;qpvt=john+savill%27s+youtube+networking&amp;view=detail&amp;mid=F80C0D6E98967C369604F80C0D6E98967C369604&amp;&amp;FORM=VRDGAR&amp;ru=%2Fvideos%2Fsearch%3Fq%3Djohn%2Bsavill%2527s%2Byoutube%2Bnetworking%26qpvt%3Djohn%2Bsavill%2527s%2Byoutube%2Bnetworking%26FORM%3DVDRE" TargetMode="External"/><Relationship Id="rId5" Type="http://schemas.openxmlformats.org/officeDocument/2006/relationships/hyperlink" Target="https://www.bing.com/videos/search?q=How+To+Convert+Binary+To+Decimal+-+Bing+video&amp;view=detail&amp;mid=499F8D5255E7DEA31FE3499F8D5255E7DEA31FE3&amp;FORM=VIRE" TargetMode="External"/><Relationship Id="rId4" Type="http://schemas.openxmlformats.org/officeDocument/2006/relationships/hyperlink" Target="https://www.bing.com/videos/search?q=How+To+Convert+Binary+To+Decimal+-+Bing+video&amp;&amp;view=detail&amp;mid=CF88A7B4FE91D59474DCCF88A7B4FE91D59474DC&amp;rvsmid=499F8D5255E7DEA31FE3499F8D5255E7DEA31FE3&amp;FORM=VDRVRV"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5509754" cy="1107996"/>
          </a:xfrm>
        </p:spPr>
        <p:txBody>
          <a:bodyPr/>
          <a:lstStyle/>
          <a:p>
            <a:r>
              <a:rPr lang="en-GB" dirty="0"/>
              <a:t>Microsoft Cloud University</a:t>
            </a:r>
            <a:br>
              <a:rPr lang="en-GB" dirty="0"/>
            </a:br>
            <a:r>
              <a:rPr lang="en-GB" dirty="0"/>
              <a:t>Networking Basics</a:t>
            </a:r>
          </a:p>
        </p:txBody>
      </p:sp>
      <p:sp>
        <p:nvSpPr>
          <p:cNvPr id="3" name="TextBox 2">
            <a:extLst>
              <a:ext uri="{FF2B5EF4-FFF2-40B4-BE49-F238E27FC236}">
                <a16:creationId xmlns:a16="http://schemas.microsoft.com/office/drawing/2014/main" id="{6D63114C-9E27-C813-DF74-E276460DF808}"/>
              </a:ext>
            </a:extLst>
          </p:cNvPr>
          <p:cNvSpPr txBox="1"/>
          <p:nvPr/>
        </p:nvSpPr>
        <p:spPr>
          <a:xfrm>
            <a:off x="584200" y="4791193"/>
            <a:ext cx="6762878" cy="107721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a:ln w="3175">
                  <a:noFill/>
                </a:ln>
                <a:latin typeface="+mj-lt"/>
                <a:cs typeface="Segoe UI" panose="020B0502040204020203" pitchFamily="34" charset="0"/>
              </a:rPr>
              <a:t>Maya Azar</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a:ln w="3175">
                  <a:noFill/>
                </a:ln>
                <a:latin typeface="+mj-lt"/>
                <a:cs typeface="Segoe UI" panose="020B0502040204020203" pitchFamily="34" charset="0"/>
              </a:rPr>
              <a:t>Cloud Solution Architect</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err="1">
                <a:ln w="3175">
                  <a:noFill/>
                </a:ln>
                <a:latin typeface="+mj-lt"/>
                <a:cs typeface="Segoe UI" panose="020B0502040204020203" pitchFamily="34" charset="0"/>
              </a:rPr>
              <a:t>mayaazar</a:t>
            </a:r>
            <a:r>
              <a:rPr lang="en-GB" sz="2000" spc="-50" dirty="0">
                <a:ln w="3175">
                  <a:noFill/>
                </a:ln>
                <a:latin typeface="+mj-lt"/>
                <a:cs typeface="Segoe UI" panose="020B0502040204020203" pitchFamily="34" charset="0"/>
              </a:rPr>
              <a:t>@microsoft.com</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0AEF-9D39-F288-3A06-163789E18A80}"/>
              </a:ext>
            </a:extLst>
          </p:cNvPr>
          <p:cNvSpPr>
            <a:spLocks noGrp="1"/>
          </p:cNvSpPr>
          <p:nvPr>
            <p:ph type="title"/>
          </p:nvPr>
        </p:nvSpPr>
        <p:spPr/>
        <p:txBody>
          <a:bodyPr/>
          <a:lstStyle/>
          <a:p>
            <a:pPr fontAlgn="base"/>
            <a:r>
              <a:rPr lang="en-GB" b="1" dirty="0"/>
              <a:t>Quiz</a:t>
            </a:r>
          </a:p>
        </p:txBody>
      </p:sp>
      <p:sp>
        <p:nvSpPr>
          <p:cNvPr id="8" name="TextBox 7">
            <a:extLst>
              <a:ext uri="{FF2B5EF4-FFF2-40B4-BE49-F238E27FC236}">
                <a16:creationId xmlns:a16="http://schemas.microsoft.com/office/drawing/2014/main" id="{53224891-71ED-30D0-819C-459B75284035}"/>
              </a:ext>
            </a:extLst>
          </p:cNvPr>
          <p:cNvSpPr txBox="1"/>
          <p:nvPr/>
        </p:nvSpPr>
        <p:spPr>
          <a:xfrm>
            <a:off x="588263" y="1732293"/>
            <a:ext cx="9545088" cy="4303486"/>
          </a:xfrm>
          <a:prstGeom prst="rect">
            <a:avLst/>
          </a:prstGeom>
          <a:noFill/>
        </p:spPr>
        <p:txBody>
          <a:bodyPr wrap="square">
            <a:spAutoFit/>
          </a:bodyPr>
          <a:lstStyle/>
          <a:p>
            <a:pPr marL="457200" indent="-457200" defTabSz="932742">
              <a:spcBef>
                <a:spcPts val="1224"/>
              </a:spcBef>
              <a:buClr>
                <a:schemeClr val="tx1"/>
              </a:buClr>
              <a:buSzPct val="90000"/>
              <a:buFont typeface="Arial" panose="020B0604020202020204" pitchFamily="34" charset="0"/>
              <a:buChar char="•"/>
            </a:pPr>
            <a:r>
              <a:rPr lang="en-GB" sz="2800" dirty="0">
                <a:latin typeface="Segoe UI" panose="020B0502040204020203" pitchFamily="34" charset="0"/>
                <a:cs typeface="Segoe UI" panose="020B0502040204020203" pitchFamily="34" charset="0"/>
              </a:rPr>
              <a:t>What is the definition of networking?</a:t>
            </a:r>
          </a:p>
          <a:p>
            <a:pPr marL="457200" indent="-457200" defTabSz="932742">
              <a:spcBef>
                <a:spcPts val="1224"/>
              </a:spcBef>
              <a:buClr>
                <a:schemeClr val="tx1"/>
              </a:buClr>
              <a:buSzPct val="90000"/>
              <a:buFont typeface="Arial" panose="020B0604020202020204" pitchFamily="34" charset="0"/>
              <a:buChar char="•"/>
            </a:pPr>
            <a:endParaRPr lang="en-GB" sz="2800" dirty="0">
              <a:latin typeface="Segoe UI" panose="020B0502040204020203" pitchFamily="34" charset="0"/>
              <a:cs typeface="Segoe UI" panose="020B0502040204020203" pitchFamily="34" charset="0"/>
            </a:endParaRPr>
          </a:p>
          <a:p>
            <a:pPr marL="457200" indent="-457200" defTabSz="932742">
              <a:spcBef>
                <a:spcPts val="1224"/>
              </a:spcBef>
              <a:buClr>
                <a:schemeClr val="tx1"/>
              </a:buClr>
              <a:buSzPct val="90000"/>
              <a:buFont typeface="Arial" panose="020B0604020202020204" pitchFamily="34" charset="0"/>
              <a:buChar char="•"/>
            </a:pPr>
            <a:r>
              <a:rPr lang="en-GB" sz="2800" dirty="0">
                <a:latin typeface="Segoe UI" panose="020B0502040204020203" pitchFamily="34" charset="0"/>
                <a:cs typeface="Segoe UI" panose="020B0502040204020203" pitchFamily="34" charset="0"/>
              </a:rPr>
              <a:t>Can you name the 2 most common types of networks?</a:t>
            </a:r>
          </a:p>
          <a:p>
            <a:pPr marL="457200" indent="-457200" defTabSz="932742">
              <a:spcBef>
                <a:spcPts val="1224"/>
              </a:spcBef>
              <a:buClr>
                <a:schemeClr val="tx1"/>
              </a:buClr>
              <a:buSzPct val="90000"/>
              <a:buFont typeface="Arial" panose="020B0604020202020204" pitchFamily="34" charset="0"/>
              <a:buChar char="•"/>
            </a:pPr>
            <a:endParaRPr lang="en-GB" sz="2800" dirty="0">
              <a:latin typeface="Segoe UI" panose="020B0502040204020203" pitchFamily="34" charset="0"/>
              <a:cs typeface="Segoe UI" panose="020B0502040204020203" pitchFamily="34" charset="0"/>
            </a:endParaRPr>
          </a:p>
          <a:p>
            <a:pPr marL="457200" indent="-457200" defTabSz="932742">
              <a:spcBef>
                <a:spcPts val="1224"/>
              </a:spcBef>
              <a:buClr>
                <a:schemeClr val="tx1"/>
              </a:buClr>
              <a:buSzPct val="90000"/>
              <a:buFont typeface="Arial" panose="020B0604020202020204" pitchFamily="34" charset="0"/>
              <a:buChar char="•"/>
            </a:pPr>
            <a:r>
              <a:rPr lang="en-GB" sz="2800" dirty="0">
                <a:latin typeface="Segoe UI" panose="020B0502040204020203" pitchFamily="34" charset="0"/>
                <a:cs typeface="Segoe UI" panose="020B0502040204020203" pitchFamily="34" charset="0"/>
              </a:rPr>
              <a:t>Can you name the 7 OSI layers?</a:t>
            </a:r>
          </a:p>
          <a:p>
            <a:pPr marL="457200" indent="-457200" defTabSz="932742">
              <a:spcBef>
                <a:spcPts val="1224"/>
              </a:spcBef>
              <a:buClr>
                <a:schemeClr val="tx1"/>
              </a:buClr>
              <a:buSzPct val="90000"/>
              <a:buFont typeface="Arial" panose="020B0604020202020204" pitchFamily="34" charset="0"/>
              <a:buChar char="•"/>
            </a:pPr>
            <a:endParaRPr lang="en-GB" sz="2800" dirty="0">
              <a:latin typeface="Segoe UI" panose="020B0502040204020203" pitchFamily="34" charset="0"/>
              <a:cs typeface="Segoe UI" panose="020B0502040204020203" pitchFamily="34" charset="0"/>
            </a:endParaRPr>
          </a:p>
          <a:p>
            <a:pPr marL="457200" indent="-457200" defTabSz="932742">
              <a:spcBef>
                <a:spcPts val="1224"/>
              </a:spcBef>
              <a:buClr>
                <a:schemeClr val="tx1"/>
              </a:buClr>
              <a:buSzPct val="90000"/>
              <a:buFont typeface="Arial" panose="020B0604020202020204" pitchFamily="34" charset="0"/>
              <a:buChar char="•"/>
            </a:pPr>
            <a:r>
              <a:rPr lang="en-GB" sz="2800" dirty="0">
                <a:latin typeface="Segoe UI" panose="020B0502040204020203" pitchFamily="34" charset="0"/>
                <a:cs typeface="Segoe UI" panose="020B0502040204020203" pitchFamily="34" charset="0"/>
              </a:rPr>
              <a:t>Can you name a few network devices?</a:t>
            </a:r>
          </a:p>
          <a:p>
            <a:pPr marL="342900" indent="-342900">
              <a:buFont typeface="+mj-lt"/>
              <a:buAutoNum type="arabicPeriod"/>
            </a:pPr>
            <a:endParaRPr lang="en-GB" dirty="0"/>
          </a:p>
        </p:txBody>
      </p:sp>
    </p:spTree>
    <p:extLst>
      <p:ext uri="{BB962C8B-B14F-4D97-AF65-F5344CB8AC3E}">
        <p14:creationId xmlns:p14="http://schemas.microsoft.com/office/powerpoint/2010/main" val="10924926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IP addressing</a:t>
            </a:r>
          </a:p>
        </p:txBody>
      </p:sp>
      <p:sp>
        <p:nvSpPr>
          <p:cNvPr id="5" name="Text Placeholder 3">
            <a:extLst>
              <a:ext uri="{FF2B5EF4-FFF2-40B4-BE49-F238E27FC236}">
                <a16:creationId xmlns:a16="http://schemas.microsoft.com/office/drawing/2014/main" id="{F325814B-BC05-261B-AF78-0020A6496241}"/>
              </a:ext>
            </a:extLst>
          </p:cNvPr>
          <p:cNvSpPr txBox="1">
            <a:spLocks/>
          </p:cNvSpPr>
          <p:nvPr/>
        </p:nvSpPr>
        <p:spPr>
          <a:xfrm>
            <a:off x="774035" y="2765423"/>
            <a:ext cx="3460435" cy="24622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000" b="1" dirty="0"/>
              <a:t>Analogy</a:t>
            </a:r>
            <a:r>
              <a:rPr lang="en-GB" sz="2000" dirty="0"/>
              <a:t> – house addresses</a:t>
            </a:r>
          </a:p>
          <a:p>
            <a:pPr marL="457200" indent="-457200">
              <a:buFont typeface="Arial" panose="020B0604020202020204" pitchFamily="34" charset="0"/>
              <a:buChar char="•"/>
            </a:pPr>
            <a:r>
              <a:rPr lang="en-GB" sz="2000" dirty="0"/>
              <a:t>192 = country</a:t>
            </a:r>
          </a:p>
          <a:p>
            <a:pPr marL="457200" indent="-457200">
              <a:buFont typeface="Arial" panose="020B0604020202020204" pitchFamily="34" charset="0"/>
              <a:buChar char="•"/>
            </a:pPr>
            <a:r>
              <a:rPr lang="en-GB" sz="2000" dirty="0"/>
              <a:t>168 = city</a:t>
            </a:r>
          </a:p>
          <a:p>
            <a:pPr marL="457200" indent="-457200">
              <a:buFont typeface="Arial" panose="020B0604020202020204" pitchFamily="34" charset="0"/>
              <a:buChar char="•"/>
            </a:pPr>
            <a:r>
              <a:rPr lang="en-GB" sz="2000" dirty="0"/>
              <a:t>1 = street</a:t>
            </a:r>
          </a:p>
          <a:p>
            <a:pPr marL="457200" indent="-457200">
              <a:buFont typeface="Arial" panose="020B0604020202020204" pitchFamily="34" charset="0"/>
              <a:buChar char="•"/>
            </a:pPr>
            <a:r>
              <a:rPr lang="en-GB" sz="2000" dirty="0"/>
              <a:t>20 = house number</a:t>
            </a:r>
            <a:endParaRPr lang="en-US" sz="2000" dirty="0"/>
          </a:p>
        </p:txBody>
      </p:sp>
      <p:pic>
        <p:nvPicPr>
          <p:cNvPr id="6" name="Picture 5">
            <a:extLst>
              <a:ext uri="{FF2B5EF4-FFF2-40B4-BE49-F238E27FC236}">
                <a16:creationId xmlns:a16="http://schemas.microsoft.com/office/drawing/2014/main" id="{F286FC78-81EB-295A-2E24-CB1BEC171CCE}"/>
              </a:ext>
            </a:extLst>
          </p:cNvPr>
          <p:cNvPicPr>
            <a:picLocks noChangeAspect="1"/>
          </p:cNvPicPr>
          <p:nvPr/>
        </p:nvPicPr>
        <p:blipFill>
          <a:blip r:embed="rId3"/>
          <a:stretch>
            <a:fillRect/>
          </a:stretch>
        </p:blipFill>
        <p:spPr>
          <a:xfrm>
            <a:off x="4338250" y="2534544"/>
            <a:ext cx="6967251" cy="2637319"/>
          </a:xfrm>
          <a:prstGeom prst="rect">
            <a:avLst/>
          </a:prstGeom>
        </p:spPr>
      </p:pic>
    </p:spTree>
    <p:extLst>
      <p:ext uri="{BB962C8B-B14F-4D97-AF65-F5344CB8AC3E}">
        <p14:creationId xmlns:p14="http://schemas.microsoft.com/office/powerpoint/2010/main" val="84236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Binary</a:t>
            </a:r>
          </a:p>
        </p:txBody>
      </p:sp>
      <p:graphicFrame>
        <p:nvGraphicFramePr>
          <p:cNvPr id="3" name="Table 6">
            <a:extLst>
              <a:ext uri="{FF2B5EF4-FFF2-40B4-BE49-F238E27FC236}">
                <a16:creationId xmlns:a16="http://schemas.microsoft.com/office/drawing/2014/main" id="{F094340B-EA72-A3F5-BF9C-85A0C6D1261B}"/>
              </a:ext>
            </a:extLst>
          </p:cNvPr>
          <p:cNvGraphicFramePr>
            <a:graphicFrameLocks noGrp="1"/>
          </p:cNvGraphicFramePr>
          <p:nvPr>
            <p:extLst>
              <p:ext uri="{D42A27DB-BD31-4B8C-83A1-F6EECF244321}">
                <p14:modId xmlns:p14="http://schemas.microsoft.com/office/powerpoint/2010/main" val="2428745520"/>
              </p:ext>
            </p:extLst>
          </p:nvPr>
        </p:nvGraphicFramePr>
        <p:xfrm>
          <a:off x="317220" y="2166151"/>
          <a:ext cx="11557539" cy="2226236"/>
        </p:xfrm>
        <a:graphic>
          <a:graphicData uri="http://schemas.openxmlformats.org/drawingml/2006/table">
            <a:tbl>
              <a:tblPr firstRow="1" bandRow="1">
                <a:tableStyleId>{18603FDC-E32A-4AB5-989C-0864C3EAD2B8}</a:tableStyleId>
              </a:tblPr>
              <a:tblGrid>
                <a:gridCol w="1284171">
                  <a:extLst>
                    <a:ext uri="{9D8B030D-6E8A-4147-A177-3AD203B41FA5}">
                      <a16:colId xmlns:a16="http://schemas.microsoft.com/office/drawing/2014/main" val="1526910466"/>
                    </a:ext>
                  </a:extLst>
                </a:gridCol>
                <a:gridCol w="1284171">
                  <a:extLst>
                    <a:ext uri="{9D8B030D-6E8A-4147-A177-3AD203B41FA5}">
                      <a16:colId xmlns:a16="http://schemas.microsoft.com/office/drawing/2014/main" val="3938093368"/>
                    </a:ext>
                  </a:extLst>
                </a:gridCol>
                <a:gridCol w="1284171">
                  <a:extLst>
                    <a:ext uri="{9D8B030D-6E8A-4147-A177-3AD203B41FA5}">
                      <a16:colId xmlns:a16="http://schemas.microsoft.com/office/drawing/2014/main" val="3895591042"/>
                    </a:ext>
                  </a:extLst>
                </a:gridCol>
                <a:gridCol w="1284171">
                  <a:extLst>
                    <a:ext uri="{9D8B030D-6E8A-4147-A177-3AD203B41FA5}">
                      <a16:colId xmlns:a16="http://schemas.microsoft.com/office/drawing/2014/main" val="3337568607"/>
                    </a:ext>
                  </a:extLst>
                </a:gridCol>
                <a:gridCol w="1284171">
                  <a:extLst>
                    <a:ext uri="{9D8B030D-6E8A-4147-A177-3AD203B41FA5}">
                      <a16:colId xmlns:a16="http://schemas.microsoft.com/office/drawing/2014/main" val="2643182774"/>
                    </a:ext>
                  </a:extLst>
                </a:gridCol>
                <a:gridCol w="1284171">
                  <a:extLst>
                    <a:ext uri="{9D8B030D-6E8A-4147-A177-3AD203B41FA5}">
                      <a16:colId xmlns:a16="http://schemas.microsoft.com/office/drawing/2014/main" val="2087509911"/>
                    </a:ext>
                  </a:extLst>
                </a:gridCol>
                <a:gridCol w="1284171">
                  <a:extLst>
                    <a:ext uri="{9D8B030D-6E8A-4147-A177-3AD203B41FA5}">
                      <a16:colId xmlns:a16="http://schemas.microsoft.com/office/drawing/2014/main" val="1643603878"/>
                    </a:ext>
                  </a:extLst>
                </a:gridCol>
                <a:gridCol w="1284171">
                  <a:extLst>
                    <a:ext uri="{9D8B030D-6E8A-4147-A177-3AD203B41FA5}">
                      <a16:colId xmlns:a16="http://schemas.microsoft.com/office/drawing/2014/main" val="923267801"/>
                    </a:ext>
                  </a:extLst>
                </a:gridCol>
                <a:gridCol w="1284171">
                  <a:extLst>
                    <a:ext uri="{9D8B030D-6E8A-4147-A177-3AD203B41FA5}">
                      <a16:colId xmlns:a16="http://schemas.microsoft.com/office/drawing/2014/main" val="1660407064"/>
                    </a:ext>
                  </a:extLst>
                </a:gridCol>
              </a:tblGrid>
              <a:tr h="396539">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tc>
                  <a:txBody>
                    <a:bodyPr/>
                    <a:lstStyle/>
                    <a:p>
                      <a:endParaRPr lang="en-GB" sz="1800" dirty="0"/>
                    </a:p>
                  </a:txBody>
                  <a:tcPr/>
                </a:tc>
                <a:extLst>
                  <a:ext uri="{0D108BD9-81ED-4DB2-BD59-A6C34878D82A}">
                    <a16:rowId xmlns:a16="http://schemas.microsoft.com/office/drawing/2014/main" val="441815773"/>
                  </a:ext>
                </a:extLst>
              </a:tr>
              <a:tr h="396539">
                <a:tc>
                  <a:txBody>
                    <a:bodyPr/>
                    <a:lstStyle/>
                    <a:p>
                      <a:r>
                        <a:rPr lang="en-GB" sz="1800" dirty="0"/>
                        <a:t>Binary</a:t>
                      </a:r>
                    </a:p>
                  </a:txBody>
                  <a:tcPr/>
                </a:tc>
                <a:tc>
                  <a:txBody>
                    <a:bodyPr/>
                    <a:lstStyle/>
                    <a:p>
                      <a:r>
                        <a:rPr lang="en-GB" sz="1800" dirty="0"/>
                        <a:t>10000000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01000000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00100000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00010000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00001000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00000100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00000010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00000001</a:t>
                      </a:r>
                    </a:p>
                  </a:txBody>
                  <a:tcPr/>
                </a:tc>
                <a:extLst>
                  <a:ext uri="{0D108BD9-81ED-4DB2-BD59-A6C34878D82A}">
                    <a16:rowId xmlns:a16="http://schemas.microsoft.com/office/drawing/2014/main" val="3746807393"/>
                  </a:ext>
                </a:extLst>
              </a:tr>
              <a:tr h="396539">
                <a:tc>
                  <a:txBody>
                    <a:bodyPr/>
                    <a:lstStyle/>
                    <a:p>
                      <a:r>
                        <a:rPr lang="en-GB" sz="1800" dirty="0"/>
                        <a:t>Decimal</a:t>
                      </a:r>
                    </a:p>
                  </a:txBody>
                  <a:tcPr/>
                </a:tc>
                <a:tc>
                  <a:txBody>
                    <a:bodyPr/>
                    <a:lstStyle/>
                    <a:p>
                      <a:r>
                        <a:rPr lang="en-GB" sz="1800" dirty="0"/>
                        <a:t>128</a:t>
                      </a:r>
                    </a:p>
                  </a:txBody>
                  <a:tcPr/>
                </a:tc>
                <a:tc>
                  <a:txBody>
                    <a:bodyPr/>
                    <a:lstStyle/>
                    <a:p>
                      <a:r>
                        <a:rPr lang="en-GB" sz="1800" dirty="0"/>
                        <a:t>64</a:t>
                      </a:r>
                    </a:p>
                  </a:txBody>
                  <a:tcPr/>
                </a:tc>
                <a:tc>
                  <a:txBody>
                    <a:bodyPr/>
                    <a:lstStyle/>
                    <a:p>
                      <a:r>
                        <a:rPr lang="en-GB" sz="1800" dirty="0"/>
                        <a:t>32</a:t>
                      </a:r>
                    </a:p>
                  </a:txBody>
                  <a:tcPr/>
                </a:tc>
                <a:tc>
                  <a:txBody>
                    <a:bodyPr/>
                    <a:lstStyle/>
                    <a:p>
                      <a:r>
                        <a:rPr lang="en-GB" sz="1800" dirty="0"/>
                        <a:t>16</a:t>
                      </a:r>
                    </a:p>
                  </a:txBody>
                  <a:tcPr/>
                </a:tc>
                <a:tc>
                  <a:txBody>
                    <a:bodyPr/>
                    <a:lstStyle/>
                    <a:p>
                      <a:r>
                        <a:rPr lang="en-GB" sz="1800" dirty="0"/>
                        <a:t>8</a:t>
                      </a:r>
                    </a:p>
                  </a:txBody>
                  <a:tcPr/>
                </a:tc>
                <a:tc>
                  <a:txBody>
                    <a:bodyPr/>
                    <a:lstStyle/>
                    <a:p>
                      <a:r>
                        <a:rPr lang="en-GB" sz="1800" dirty="0"/>
                        <a:t>4</a:t>
                      </a:r>
                    </a:p>
                  </a:txBody>
                  <a:tcPr/>
                </a:tc>
                <a:tc>
                  <a:txBody>
                    <a:bodyPr/>
                    <a:lstStyle/>
                    <a:p>
                      <a:r>
                        <a:rPr lang="en-GB" sz="1800" dirty="0"/>
                        <a:t>2</a:t>
                      </a:r>
                    </a:p>
                  </a:txBody>
                  <a:tcPr/>
                </a:tc>
                <a:tc>
                  <a:txBody>
                    <a:bodyPr/>
                    <a:lstStyle/>
                    <a:p>
                      <a:r>
                        <a:rPr lang="en-GB" sz="1800" dirty="0"/>
                        <a:t>1</a:t>
                      </a:r>
                    </a:p>
                  </a:txBody>
                  <a:tcPr/>
                </a:tc>
                <a:extLst>
                  <a:ext uri="{0D108BD9-81ED-4DB2-BD59-A6C34878D82A}">
                    <a16:rowId xmlns:a16="http://schemas.microsoft.com/office/drawing/2014/main" val="3434040282"/>
                  </a:ext>
                </a:extLst>
              </a:tr>
              <a:tr h="396539">
                <a:tc>
                  <a:txBody>
                    <a:bodyPr/>
                    <a:lstStyle/>
                    <a:p>
                      <a:r>
                        <a:rPr lang="en-GB" sz="1800" dirty="0"/>
                        <a:t>Bit position</a:t>
                      </a:r>
                    </a:p>
                  </a:txBody>
                  <a:tcPr/>
                </a:tc>
                <a:tc>
                  <a:txBody>
                    <a:bodyPr/>
                    <a:lstStyle/>
                    <a:p>
                      <a:r>
                        <a:rPr lang="en-GB" sz="1800" dirty="0"/>
                        <a:t>7</a:t>
                      </a:r>
                    </a:p>
                  </a:txBody>
                  <a:tcPr/>
                </a:tc>
                <a:tc>
                  <a:txBody>
                    <a:bodyPr/>
                    <a:lstStyle/>
                    <a:p>
                      <a:r>
                        <a:rPr lang="en-GB" sz="1800" dirty="0"/>
                        <a:t>6</a:t>
                      </a:r>
                    </a:p>
                  </a:txBody>
                  <a:tcPr/>
                </a:tc>
                <a:tc>
                  <a:txBody>
                    <a:bodyPr/>
                    <a:lstStyle/>
                    <a:p>
                      <a:r>
                        <a:rPr lang="en-GB" sz="1800" dirty="0"/>
                        <a:t>5</a:t>
                      </a:r>
                    </a:p>
                  </a:txBody>
                  <a:tcPr/>
                </a:tc>
                <a:tc>
                  <a:txBody>
                    <a:bodyPr/>
                    <a:lstStyle/>
                    <a:p>
                      <a:r>
                        <a:rPr lang="en-GB" sz="1800" dirty="0"/>
                        <a:t>4</a:t>
                      </a:r>
                    </a:p>
                  </a:txBody>
                  <a:tcPr/>
                </a:tc>
                <a:tc>
                  <a:txBody>
                    <a:bodyPr/>
                    <a:lstStyle/>
                    <a:p>
                      <a:r>
                        <a:rPr lang="en-GB" sz="1800" dirty="0"/>
                        <a:t>3</a:t>
                      </a:r>
                    </a:p>
                  </a:txBody>
                  <a:tcPr/>
                </a:tc>
                <a:tc>
                  <a:txBody>
                    <a:bodyPr/>
                    <a:lstStyle/>
                    <a:p>
                      <a:r>
                        <a:rPr lang="en-GB" sz="1800" dirty="0"/>
                        <a:t>2</a:t>
                      </a:r>
                    </a:p>
                  </a:txBody>
                  <a:tcPr/>
                </a:tc>
                <a:tc>
                  <a:txBody>
                    <a:bodyPr/>
                    <a:lstStyle/>
                    <a:p>
                      <a:r>
                        <a:rPr lang="en-GB" sz="1800" dirty="0"/>
                        <a:t>1</a:t>
                      </a:r>
                    </a:p>
                  </a:txBody>
                  <a:tcPr/>
                </a:tc>
                <a:tc>
                  <a:txBody>
                    <a:bodyPr/>
                    <a:lstStyle/>
                    <a:p>
                      <a:r>
                        <a:rPr lang="en-GB" sz="1800" dirty="0"/>
                        <a:t>0</a:t>
                      </a:r>
                    </a:p>
                  </a:txBody>
                  <a:tcPr/>
                </a:tc>
                <a:extLst>
                  <a:ext uri="{0D108BD9-81ED-4DB2-BD59-A6C34878D82A}">
                    <a16:rowId xmlns:a16="http://schemas.microsoft.com/office/drawing/2014/main" val="816529030"/>
                  </a:ext>
                </a:extLst>
              </a:tr>
              <a:tr h="396539">
                <a:tc>
                  <a:txBody>
                    <a:bodyPr/>
                    <a:lstStyle/>
                    <a:p>
                      <a:r>
                        <a:rPr lang="en-GB" sz="1800" dirty="0"/>
                        <a:t>Power</a:t>
                      </a:r>
                    </a:p>
                  </a:txBody>
                  <a:tcPr/>
                </a:tc>
                <a:tc>
                  <a:txBody>
                    <a:bodyPr/>
                    <a:lstStyle/>
                    <a:p>
                      <a:r>
                        <a:rPr lang="en-GB" sz="1800" dirty="0"/>
                        <a:t>2</a:t>
                      </a:r>
                      <a:r>
                        <a:rPr lang="en-GB" sz="1800" baseline="30000" dirty="0"/>
                        <a:t>7</a:t>
                      </a:r>
                    </a:p>
                  </a:txBody>
                  <a:tcPr/>
                </a:tc>
                <a:tc>
                  <a:txBody>
                    <a:bodyPr/>
                    <a:lstStyle/>
                    <a:p>
                      <a:r>
                        <a:rPr lang="en-GB" sz="1800" dirty="0"/>
                        <a:t>2</a:t>
                      </a:r>
                      <a:r>
                        <a:rPr lang="en-GB" sz="1800" baseline="30000" dirty="0"/>
                        <a:t>6</a:t>
                      </a:r>
                      <a:endParaRPr lang="en-GB" sz="1800" dirty="0"/>
                    </a:p>
                  </a:txBody>
                  <a:tcPr/>
                </a:tc>
                <a:tc>
                  <a:txBody>
                    <a:bodyPr/>
                    <a:lstStyle/>
                    <a:p>
                      <a:r>
                        <a:rPr lang="en-GB" sz="1800" dirty="0"/>
                        <a:t>2</a:t>
                      </a:r>
                      <a:r>
                        <a:rPr lang="en-GB" sz="1800" baseline="30000" dirty="0"/>
                        <a:t>5</a:t>
                      </a:r>
                      <a:endParaRPr lang="en-GB" sz="1800" dirty="0"/>
                    </a:p>
                  </a:txBody>
                  <a:tcPr/>
                </a:tc>
                <a:tc>
                  <a:txBody>
                    <a:bodyPr/>
                    <a:lstStyle/>
                    <a:p>
                      <a:r>
                        <a:rPr lang="en-GB" sz="1800" dirty="0"/>
                        <a:t>2</a:t>
                      </a:r>
                      <a:r>
                        <a:rPr lang="en-GB" sz="1800" baseline="30000" dirty="0"/>
                        <a:t>4</a:t>
                      </a:r>
                      <a:endParaRPr lang="en-GB" sz="1800" dirty="0"/>
                    </a:p>
                  </a:txBody>
                  <a:tcPr/>
                </a:tc>
                <a:tc>
                  <a:txBody>
                    <a:bodyPr/>
                    <a:lstStyle/>
                    <a:p>
                      <a:r>
                        <a:rPr lang="en-GB" sz="1800" dirty="0"/>
                        <a:t>2</a:t>
                      </a:r>
                      <a:r>
                        <a:rPr lang="en-GB" sz="1800" baseline="30000" dirty="0"/>
                        <a:t>3</a:t>
                      </a:r>
                      <a:endParaRPr lang="en-GB" sz="1800" dirty="0"/>
                    </a:p>
                  </a:txBody>
                  <a:tcPr/>
                </a:tc>
                <a:tc>
                  <a:txBody>
                    <a:bodyPr/>
                    <a:lstStyle/>
                    <a:p>
                      <a:r>
                        <a:rPr lang="en-GB" sz="1800" dirty="0"/>
                        <a:t>2</a:t>
                      </a:r>
                      <a:r>
                        <a:rPr lang="en-GB" sz="1800" baseline="30000" dirty="0"/>
                        <a:t>2</a:t>
                      </a:r>
                      <a:endParaRPr lang="en-GB" sz="1800" dirty="0"/>
                    </a:p>
                  </a:txBody>
                  <a:tcPr/>
                </a:tc>
                <a:tc>
                  <a:txBody>
                    <a:bodyPr/>
                    <a:lstStyle/>
                    <a:p>
                      <a:r>
                        <a:rPr lang="en-GB" sz="1800" dirty="0"/>
                        <a:t>2</a:t>
                      </a:r>
                      <a:r>
                        <a:rPr lang="en-GB" sz="1800" baseline="30000" dirty="0"/>
                        <a:t>1</a:t>
                      </a:r>
                      <a:endParaRPr lang="en-GB" sz="1800" dirty="0"/>
                    </a:p>
                  </a:txBody>
                  <a:tcPr/>
                </a:tc>
                <a:tc>
                  <a:txBody>
                    <a:bodyPr/>
                    <a:lstStyle/>
                    <a:p>
                      <a:r>
                        <a:rPr lang="en-GB" sz="1800" dirty="0"/>
                        <a:t>2</a:t>
                      </a:r>
                      <a:r>
                        <a:rPr lang="en-GB" sz="1800" baseline="30000" dirty="0"/>
                        <a:t>0</a:t>
                      </a:r>
                      <a:endParaRPr lang="en-GB" sz="1800" dirty="0"/>
                    </a:p>
                  </a:txBody>
                  <a:tcPr/>
                </a:tc>
                <a:extLst>
                  <a:ext uri="{0D108BD9-81ED-4DB2-BD59-A6C34878D82A}">
                    <a16:rowId xmlns:a16="http://schemas.microsoft.com/office/drawing/2014/main" val="3195532923"/>
                  </a:ext>
                </a:extLst>
              </a:tr>
            </a:tbl>
          </a:graphicData>
        </a:graphic>
      </p:graphicFrame>
      <p:sp>
        <p:nvSpPr>
          <p:cNvPr id="6" name="TextBox 5">
            <a:extLst>
              <a:ext uri="{FF2B5EF4-FFF2-40B4-BE49-F238E27FC236}">
                <a16:creationId xmlns:a16="http://schemas.microsoft.com/office/drawing/2014/main" id="{ADD9B703-AE12-B127-3750-E05ECBE10009}"/>
              </a:ext>
            </a:extLst>
          </p:cNvPr>
          <p:cNvSpPr txBox="1"/>
          <p:nvPr/>
        </p:nvSpPr>
        <p:spPr>
          <a:xfrm>
            <a:off x="338328" y="4966528"/>
            <a:ext cx="8031949" cy="1595052"/>
          </a:xfrm>
          <a:prstGeom prst="rect">
            <a:avLst/>
          </a:prstGeom>
          <a:noFill/>
        </p:spPr>
        <p:txBody>
          <a:bodyPr wrap="square" rtlCol="0">
            <a:spAutoFit/>
          </a:bodyPr>
          <a:lstStyle/>
          <a:p>
            <a:pPr indent="-342900">
              <a:buFont typeface="+mj-lt"/>
              <a:buAutoNum type="arabicPeriod"/>
            </a:pPr>
            <a:r>
              <a:rPr lang="en-GB" sz="2000" dirty="0">
                <a:latin typeface="Segoe UI" panose="020B0502040204020203" pitchFamily="34" charset="0"/>
                <a:cs typeface="Segoe UI" panose="020B0502040204020203" pitchFamily="34" charset="0"/>
              </a:rPr>
              <a:t>What is 00001010 in decimal?</a:t>
            </a:r>
          </a:p>
          <a:p>
            <a:pPr indent="-342900">
              <a:buFont typeface="+mj-lt"/>
              <a:buAutoNum type="arabicPeriod"/>
            </a:pPr>
            <a:r>
              <a:rPr lang="en-GB" sz="2000" dirty="0">
                <a:latin typeface="Segoe UI" panose="020B0502040204020203" pitchFamily="34" charset="0"/>
                <a:cs typeface="Segoe UI" panose="020B0502040204020203" pitchFamily="34" charset="0"/>
              </a:rPr>
              <a:t>What is 21 in binary?</a:t>
            </a:r>
          </a:p>
          <a:p>
            <a:pPr indent="-342900">
              <a:buFont typeface="+mj-lt"/>
              <a:buAutoNum type="arabicPeriod"/>
            </a:pPr>
            <a:r>
              <a:rPr lang="en-GB" sz="2000" dirty="0">
                <a:latin typeface="Segoe UI" panose="020B0502040204020203" pitchFamily="34" charset="0"/>
                <a:cs typeface="Segoe UI" panose="020B0502040204020203" pitchFamily="34" charset="0"/>
              </a:rPr>
              <a:t>What is the largest decimal number you can make with 8 bits?</a:t>
            </a:r>
          </a:p>
          <a:p>
            <a:pPr indent="-342900">
              <a:buFont typeface="+mj-lt"/>
              <a:buAutoNum type="arabicPeriod"/>
            </a:pPr>
            <a:r>
              <a:rPr lang="en-GB" sz="2000" dirty="0">
                <a:latin typeface="Segoe UI" panose="020B0502040204020203" pitchFamily="34" charset="0"/>
                <a:cs typeface="Segoe UI" panose="020B0502040204020203" pitchFamily="34" charset="0"/>
              </a:rPr>
              <a:t>What is Smallest decimal number you can make with 8 bits?</a:t>
            </a:r>
          </a:p>
          <a:p>
            <a:endParaRPr lang="en-GB" dirty="0"/>
          </a:p>
        </p:txBody>
      </p:sp>
      <p:sp>
        <p:nvSpPr>
          <p:cNvPr id="7" name="TextBox 6">
            <a:extLst>
              <a:ext uri="{FF2B5EF4-FFF2-40B4-BE49-F238E27FC236}">
                <a16:creationId xmlns:a16="http://schemas.microsoft.com/office/drawing/2014/main" id="{71D5345E-9C3D-2876-3653-E943002FF82E}"/>
              </a:ext>
            </a:extLst>
          </p:cNvPr>
          <p:cNvSpPr txBox="1"/>
          <p:nvPr/>
        </p:nvSpPr>
        <p:spPr>
          <a:xfrm>
            <a:off x="338328" y="4445859"/>
            <a:ext cx="2558375"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Questions</a:t>
            </a:r>
          </a:p>
        </p:txBody>
      </p:sp>
      <p:pic>
        <p:nvPicPr>
          <p:cNvPr id="8" name="Picture 2" descr="See the source image">
            <a:extLst>
              <a:ext uri="{FF2B5EF4-FFF2-40B4-BE49-F238E27FC236}">
                <a16:creationId xmlns:a16="http://schemas.microsoft.com/office/drawing/2014/main" id="{AF5E5E8F-047B-4967-D1DA-CC70669A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4926"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67FB0FDF-8844-3FE4-9399-421AAE3A1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411"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A278BB03-D212-4C1E-2D98-8F585B82B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9896"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C46A5BC4-D1FD-8128-E479-85F68F26A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043"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91CE5142-2483-02FB-1E0F-73252F7C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190"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ee the source image">
            <a:extLst>
              <a:ext uri="{FF2B5EF4-FFF2-40B4-BE49-F238E27FC236}">
                <a16:creationId xmlns:a16="http://schemas.microsoft.com/office/drawing/2014/main" id="{BB3D0B42-4C64-51D6-94FC-0D504A8F0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989" y="1387471"/>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A98DEB2E-D266-789B-6024-A98E23F3B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75" y="1410204"/>
            <a:ext cx="752234" cy="8125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80A749F8-45AB-B9CB-0811-7DFD1DE94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332" y="1387471"/>
            <a:ext cx="752234" cy="81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54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Binary to decimal conversion</a:t>
            </a:r>
          </a:p>
        </p:txBody>
      </p:sp>
      <p:pic>
        <p:nvPicPr>
          <p:cNvPr id="16" name="Online Media 15" title="How To Convert Binary To Decimal">
            <a:hlinkClick r:id="" action="ppaction://media"/>
            <a:extLst>
              <a:ext uri="{FF2B5EF4-FFF2-40B4-BE49-F238E27FC236}">
                <a16:creationId xmlns:a16="http://schemas.microsoft.com/office/drawing/2014/main" id="{F7409DDD-70CF-994C-32AA-860D25CC51DE}"/>
              </a:ext>
            </a:extLst>
          </p:cNvPr>
          <p:cNvPicPr>
            <a:picLocks noRot="1" noChangeAspect="1"/>
          </p:cNvPicPr>
          <p:nvPr>
            <a:videoFile r:link="rId1"/>
          </p:nvPr>
        </p:nvPicPr>
        <p:blipFill>
          <a:blip r:embed="rId4"/>
          <a:stretch>
            <a:fillRect/>
          </a:stretch>
        </p:blipFill>
        <p:spPr>
          <a:xfrm>
            <a:off x="1826923" y="1488709"/>
            <a:ext cx="8934862" cy="5048197"/>
          </a:xfrm>
          <a:prstGeom prst="rect">
            <a:avLst/>
          </a:prstGeom>
        </p:spPr>
      </p:pic>
    </p:spTree>
    <p:extLst>
      <p:ext uri="{BB962C8B-B14F-4D97-AF65-F5344CB8AC3E}">
        <p14:creationId xmlns:p14="http://schemas.microsoft.com/office/powerpoint/2010/main" val="56271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Decimal to binary conversion</a:t>
            </a:r>
          </a:p>
        </p:txBody>
      </p:sp>
      <p:pic>
        <p:nvPicPr>
          <p:cNvPr id="3" name="Online Media 2" title="How To Convert Decimal to Binary">
            <a:hlinkClick r:id="" action="ppaction://media"/>
            <a:extLst>
              <a:ext uri="{FF2B5EF4-FFF2-40B4-BE49-F238E27FC236}">
                <a16:creationId xmlns:a16="http://schemas.microsoft.com/office/drawing/2014/main" id="{2059403E-C80E-E3D0-8F05-EB7D4900523E}"/>
              </a:ext>
            </a:extLst>
          </p:cNvPr>
          <p:cNvPicPr>
            <a:picLocks noRot="1" noChangeAspect="1"/>
          </p:cNvPicPr>
          <p:nvPr>
            <a:videoFile r:link="rId1"/>
          </p:nvPr>
        </p:nvPicPr>
        <p:blipFill>
          <a:blip r:embed="rId4"/>
          <a:stretch>
            <a:fillRect/>
          </a:stretch>
        </p:blipFill>
        <p:spPr>
          <a:xfrm>
            <a:off x="1790103" y="1494693"/>
            <a:ext cx="8963484" cy="5064369"/>
          </a:xfrm>
          <a:prstGeom prst="rect">
            <a:avLst/>
          </a:prstGeom>
        </p:spPr>
      </p:pic>
    </p:spTree>
    <p:extLst>
      <p:ext uri="{BB962C8B-B14F-4D97-AF65-F5344CB8AC3E}">
        <p14:creationId xmlns:p14="http://schemas.microsoft.com/office/powerpoint/2010/main" val="4100499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IPv4</a:t>
            </a:r>
          </a:p>
        </p:txBody>
      </p:sp>
      <p:sp>
        <p:nvSpPr>
          <p:cNvPr id="3" name="TextBox 2">
            <a:extLst>
              <a:ext uri="{FF2B5EF4-FFF2-40B4-BE49-F238E27FC236}">
                <a16:creationId xmlns:a16="http://schemas.microsoft.com/office/drawing/2014/main" id="{3CD14DBF-AAA9-92FE-C90E-DEEDEF6D285C}"/>
              </a:ext>
            </a:extLst>
          </p:cNvPr>
          <p:cNvSpPr txBox="1"/>
          <p:nvPr/>
        </p:nvSpPr>
        <p:spPr>
          <a:xfrm>
            <a:off x="338327" y="1581663"/>
            <a:ext cx="11451595" cy="707886"/>
          </a:xfrm>
          <a:prstGeom prst="rect">
            <a:avLst/>
          </a:prstGeom>
          <a:noFill/>
        </p:spPr>
        <p:txBody>
          <a:bodyPr wrap="square" rtlCol="0">
            <a:spAutoFit/>
          </a:bodyPr>
          <a:lstStyle/>
          <a:p>
            <a:r>
              <a:rPr lang="en-GB" sz="2000" dirty="0">
                <a:latin typeface="Segoe UI" panose="020B0502040204020203" pitchFamily="34" charset="0"/>
                <a:cs typeface="Segoe UI" panose="020B0502040204020203" pitchFamily="34" charset="0"/>
              </a:rPr>
              <a:t>32 bits = 4,294,967,296 (232) unique addresses ~ 4.3 billion</a:t>
            </a:r>
          </a:p>
          <a:p>
            <a:r>
              <a:rPr lang="en-GB" sz="2000" dirty="0">
                <a:latin typeface="Segoe UI" panose="020B0502040204020203" pitchFamily="34" charset="0"/>
                <a:cs typeface="Segoe UI" panose="020B0502040204020203" pitchFamily="34" charset="0"/>
              </a:rPr>
              <a:t>Represented as 4 x 8 bits (octets)</a:t>
            </a:r>
          </a:p>
        </p:txBody>
      </p:sp>
      <p:graphicFrame>
        <p:nvGraphicFramePr>
          <p:cNvPr id="6" name="Table 6">
            <a:extLst>
              <a:ext uri="{FF2B5EF4-FFF2-40B4-BE49-F238E27FC236}">
                <a16:creationId xmlns:a16="http://schemas.microsoft.com/office/drawing/2014/main" id="{E136B5E1-7958-60B4-38E9-54F3FFC314A5}"/>
              </a:ext>
            </a:extLst>
          </p:cNvPr>
          <p:cNvGraphicFramePr>
            <a:graphicFrameLocks noGrp="1"/>
          </p:cNvGraphicFramePr>
          <p:nvPr>
            <p:extLst>
              <p:ext uri="{D42A27DB-BD31-4B8C-83A1-F6EECF244321}">
                <p14:modId xmlns:p14="http://schemas.microsoft.com/office/powerpoint/2010/main" val="1905607670"/>
              </p:ext>
            </p:extLst>
          </p:nvPr>
        </p:nvGraphicFramePr>
        <p:xfrm>
          <a:off x="338326" y="2693687"/>
          <a:ext cx="11557540" cy="1618176"/>
        </p:xfrm>
        <a:graphic>
          <a:graphicData uri="http://schemas.openxmlformats.org/drawingml/2006/table">
            <a:tbl>
              <a:tblPr firstRow="1" bandRow="1">
                <a:tableStyleId>{18603FDC-E32A-4AB5-989C-0864C3EAD2B8}</a:tableStyleId>
              </a:tblPr>
              <a:tblGrid>
                <a:gridCol w="5778770">
                  <a:extLst>
                    <a:ext uri="{9D8B030D-6E8A-4147-A177-3AD203B41FA5}">
                      <a16:colId xmlns:a16="http://schemas.microsoft.com/office/drawing/2014/main" val="3938093368"/>
                    </a:ext>
                  </a:extLst>
                </a:gridCol>
                <a:gridCol w="5778770">
                  <a:extLst>
                    <a:ext uri="{9D8B030D-6E8A-4147-A177-3AD203B41FA5}">
                      <a16:colId xmlns:a16="http://schemas.microsoft.com/office/drawing/2014/main" val="3895591042"/>
                    </a:ext>
                  </a:extLst>
                </a:gridCol>
              </a:tblGrid>
              <a:tr h="539392">
                <a:tc>
                  <a:txBody>
                    <a:bodyPr/>
                    <a:lstStyle/>
                    <a:p>
                      <a:r>
                        <a:rPr lang="en-GB" sz="2800" dirty="0"/>
                        <a:t>Binary</a:t>
                      </a:r>
                    </a:p>
                  </a:txBody>
                  <a:tcPr/>
                </a:tc>
                <a:tc>
                  <a:txBody>
                    <a:bodyPr/>
                    <a:lstStyle/>
                    <a:p>
                      <a:r>
                        <a:rPr lang="en-GB" sz="2800" dirty="0"/>
                        <a:t>Dotted decimal notation</a:t>
                      </a:r>
                    </a:p>
                  </a:txBody>
                  <a:tcPr/>
                </a:tc>
                <a:extLst>
                  <a:ext uri="{0D108BD9-81ED-4DB2-BD59-A6C34878D82A}">
                    <a16:rowId xmlns:a16="http://schemas.microsoft.com/office/drawing/2014/main" val="441815773"/>
                  </a:ext>
                </a:extLst>
              </a:tr>
              <a:tr h="539392">
                <a:tc>
                  <a:txBody>
                    <a:bodyPr/>
                    <a:lstStyle/>
                    <a:p>
                      <a:r>
                        <a:rPr lang="en-GB" sz="2400" dirty="0"/>
                        <a:t>00000001.00000010.00000011.00000100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1.2.3.4</a:t>
                      </a:r>
                    </a:p>
                  </a:txBody>
                  <a:tcPr/>
                </a:tc>
                <a:extLst>
                  <a:ext uri="{0D108BD9-81ED-4DB2-BD59-A6C34878D82A}">
                    <a16:rowId xmlns:a16="http://schemas.microsoft.com/office/drawing/2014/main" val="3746807393"/>
                  </a:ext>
                </a:extLst>
              </a:tr>
              <a:tr h="539392">
                <a:tc>
                  <a:txBody>
                    <a:bodyPr/>
                    <a:lstStyle/>
                    <a:p>
                      <a:r>
                        <a:rPr lang="en-GB" sz="2400" dirty="0"/>
                        <a:t>11000000.10101000.00000001.0010100</a:t>
                      </a:r>
                    </a:p>
                  </a:txBody>
                  <a:tcPr/>
                </a:tc>
                <a:tc>
                  <a:txBody>
                    <a:bodyPr/>
                    <a:lstStyle/>
                    <a:p>
                      <a:r>
                        <a:rPr lang="en-GB" sz="2400" dirty="0"/>
                        <a:t>192.168.1.20</a:t>
                      </a:r>
                    </a:p>
                  </a:txBody>
                  <a:tcPr/>
                </a:tc>
                <a:extLst>
                  <a:ext uri="{0D108BD9-81ED-4DB2-BD59-A6C34878D82A}">
                    <a16:rowId xmlns:a16="http://schemas.microsoft.com/office/drawing/2014/main" val="3434040282"/>
                  </a:ext>
                </a:extLst>
              </a:tr>
            </a:tbl>
          </a:graphicData>
        </a:graphic>
      </p:graphicFrame>
      <p:sp>
        <p:nvSpPr>
          <p:cNvPr id="7" name="TextBox 6">
            <a:extLst>
              <a:ext uri="{FF2B5EF4-FFF2-40B4-BE49-F238E27FC236}">
                <a16:creationId xmlns:a16="http://schemas.microsoft.com/office/drawing/2014/main" id="{D28C077F-7358-B515-3A58-C04D920596C8}"/>
              </a:ext>
            </a:extLst>
          </p:cNvPr>
          <p:cNvSpPr txBox="1"/>
          <p:nvPr/>
        </p:nvSpPr>
        <p:spPr>
          <a:xfrm>
            <a:off x="338326" y="5439039"/>
            <a:ext cx="11451595" cy="1077218"/>
          </a:xfrm>
          <a:prstGeom prst="rect">
            <a:avLst/>
          </a:prstGeom>
          <a:noFill/>
        </p:spPr>
        <p:txBody>
          <a:bodyPr wrap="square" rtlCol="0">
            <a:spAutoFit/>
          </a:bodyPr>
          <a:lstStyle/>
          <a:p>
            <a:r>
              <a:rPr lang="en-GB" sz="3200" b="1" dirty="0"/>
              <a:t>IPv6</a:t>
            </a:r>
          </a:p>
          <a:p>
            <a:r>
              <a:rPr lang="en-GB" sz="3200" dirty="0"/>
              <a:t>128 bits</a:t>
            </a:r>
          </a:p>
        </p:txBody>
      </p:sp>
      <p:sp>
        <p:nvSpPr>
          <p:cNvPr id="8" name="TextBox 7">
            <a:extLst>
              <a:ext uri="{FF2B5EF4-FFF2-40B4-BE49-F238E27FC236}">
                <a16:creationId xmlns:a16="http://schemas.microsoft.com/office/drawing/2014/main" id="{FB8B8344-246C-1BC2-29F7-81F175393D94}"/>
              </a:ext>
            </a:extLst>
          </p:cNvPr>
          <p:cNvSpPr txBox="1"/>
          <p:nvPr/>
        </p:nvSpPr>
        <p:spPr>
          <a:xfrm>
            <a:off x="2217906" y="5439039"/>
            <a:ext cx="4487695" cy="1169551"/>
          </a:xfrm>
          <a:prstGeom prst="rect">
            <a:avLst/>
          </a:prstGeom>
          <a:noFill/>
        </p:spPr>
        <p:txBody>
          <a:bodyPr wrap="square" rtlCol="0">
            <a:spAutoFit/>
          </a:bodyPr>
          <a:lstStyle/>
          <a:p>
            <a:r>
              <a:rPr lang="en-GB" sz="1000" dirty="0">
                <a:latin typeface="Segoe UI" panose="020B0502040204020203" pitchFamily="34" charset="0"/>
                <a:cs typeface="Segoe UI" panose="020B0502040204020203" pitchFamily="34" charset="0"/>
              </a:rPr>
              <a:t>Three hundred and forty undecillion, two hundred and eighty-two decillion, three hundred and sixty-six nonillion, nine hundred and twenty octillion, nine hundred and thirty-eight septillion, four hundred and sixty-three sextillion, four hundred and sixty-three quintillion, three hundred and seventy-four quadrillion, six hundred and seven trillion, four hundred and thirty-one billion, seven hundred and sixty-eight million, two hundred and eleven thousand, four hundred and fifty-six</a:t>
            </a:r>
          </a:p>
        </p:txBody>
      </p:sp>
      <p:sp>
        <p:nvSpPr>
          <p:cNvPr id="9" name="TextBox 8">
            <a:extLst>
              <a:ext uri="{FF2B5EF4-FFF2-40B4-BE49-F238E27FC236}">
                <a16:creationId xmlns:a16="http://schemas.microsoft.com/office/drawing/2014/main" id="{207E9379-D081-8D7C-5A04-984222456D5C}"/>
              </a:ext>
            </a:extLst>
          </p:cNvPr>
          <p:cNvSpPr txBox="1"/>
          <p:nvPr/>
        </p:nvSpPr>
        <p:spPr>
          <a:xfrm>
            <a:off x="6754238" y="5439039"/>
            <a:ext cx="2983149" cy="1169551"/>
          </a:xfrm>
          <a:prstGeom prst="rect">
            <a:avLst/>
          </a:prstGeom>
          <a:noFill/>
        </p:spPr>
        <p:txBody>
          <a:bodyPr wrap="square" rtlCol="0">
            <a:spAutoFit/>
          </a:bodyPr>
          <a:lstStyle/>
          <a:p>
            <a:r>
              <a:rPr lang="en-GB" sz="1400" dirty="0">
                <a:latin typeface="Segoe UI" panose="020B0502040204020203" pitchFamily="34" charset="0"/>
                <a:cs typeface="Segoe UI" panose="020B0502040204020203" pitchFamily="34" charset="0"/>
              </a:rPr>
              <a:t>Could assign an IPV6 address to EVERY ATOM ON THE SURFACE OF THE EARTH, and still have enough addresses left to do another 100+ earths</a:t>
            </a:r>
          </a:p>
        </p:txBody>
      </p:sp>
      <p:sp>
        <p:nvSpPr>
          <p:cNvPr id="10" name="TextBox 9">
            <a:extLst>
              <a:ext uri="{FF2B5EF4-FFF2-40B4-BE49-F238E27FC236}">
                <a16:creationId xmlns:a16="http://schemas.microsoft.com/office/drawing/2014/main" id="{ADA64625-C4AC-E208-BC50-147A32FF9AD9}"/>
              </a:ext>
            </a:extLst>
          </p:cNvPr>
          <p:cNvSpPr txBox="1"/>
          <p:nvPr/>
        </p:nvSpPr>
        <p:spPr>
          <a:xfrm>
            <a:off x="9786025" y="5439039"/>
            <a:ext cx="1906621" cy="1077218"/>
          </a:xfrm>
          <a:prstGeom prst="rect">
            <a:avLst/>
          </a:prstGeom>
          <a:noFill/>
        </p:spPr>
        <p:txBody>
          <a:bodyPr wrap="square" rtlCol="0">
            <a:spAutoFit/>
          </a:bodyPr>
          <a:lstStyle/>
          <a:p>
            <a:r>
              <a:rPr lang="en-GB" sz="1600" dirty="0">
                <a:latin typeface="Segoe UI" panose="020B0502040204020203" pitchFamily="34" charset="0"/>
                <a:cs typeface="Segoe UI" panose="020B0502040204020203" pitchFamily="34" charset="0"/>
              </a:rPr>
              <a:t>252 addresses for every observable star in the known universe</a:t>
            </a:r>
          </a:p>
        </p:txBody>
      </p:sp>
    </p:spTree>
    <p:extLst>
      <p:ext uri="{BB962C8B-B14F-4D97-AF65-F5344CB8AC3E}">
        <p14:creationId xmlns:p14="http://schemas.microsoft.com/office/powerpoint/2010/main" val="3833721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Classes- Classful IP addressing</a:t>
            </a:r>
          </a:p>
        </p:txBody>
      </p:sp>
      <p:graphicFrame>
        <p:nvGraphicFramePr>
          <p:cNvPr id="4" name="Table 3">
            <a:extLst>
              <a:ext uri="{FF2B5EF4-FFF2-40B4-BE49-F238E27FC236}">
                <a16:creationId xmlns:a16="http://schemas.microsoft.com/office/drawing/2014/main" id="{CAA755D1-7D25-85C2-58EE-EE7CB0ED8A5E}"/>
              </a:ext>
            </a:extLst>
          </p:cNvPr>
          <p:cNvGraphicFramePr>
            <a:graphicFrameLocks noGrp="1"/>
          </p:cNvGraphicFramePr>
          <p:nvPr>
            <p:extLst>
              <p:ext uri="{D42A27DB-BD31-4B8C-83A1-F6EECF244321}">
                <p14:modId xmlns:p14="http://schemas.microsoft.com/office/powerpoint/2010/main" val="3948461864"/>
              </p:ext>
            </p:extLst>
          </p:nvPr>
        </p:nvGraphicFramePr>
        <p:xfrm>
          <a:off x="370192" y="1451886"/>
          <a:ext cx="11451595" cy="2325908"/>
        </p:xfrm>
        <a:graphic>
          <a:graphicData uri="http://schemas.openxmlformats.org/drawingml/2006/table">
            <a:tbl>
              <a:tblPr firstRow="1" bandRow="1">
                <a:tableStyleId>{18603FDC-E32A-4AB5-989C-0864C3EAD2B8}</a:tableStyleId>
              </a:tblPr>
              <a:tblGrid>
                <a:gridCol w="1130664">
                  <a:extLst>
                    <a:ext uri="{9D8B030D-6E8A-4147-A177-3AD203B41FA5}">
                      <a16:colId xmlns:a16="http://schemas.microsoft.com/office/drawing/2014/main" val="1823289554"/>
                    </a:ext>
                  </a:extLst>
                </a:gridCol>
                <a:gridCol w="1130664">
                  <a:extLst>
                    <a:ext uri="{9D8B030D-6E8A-4147-A177-3AD203B41FA5}">
                      <a16:colId xmlns:a16="http://schemas.microsoft.com/office/drawing/2014/main" val="2283066952"/>
                    </a:ext>
                  </a:extLst>
                </a:gridCol>
                <a:gridCol w="1130664">
                  <a:extLst>
                    <a:ext uri="{9D8B030D-6E8A-4147-A177-3AD203B41FA5}">
                      <a16:colId xmlns:a16="http://schemas.microsoft.com/office/drawing/2014/main" val="399244004"/>
                    </a:ext>
                  </a:extLst>
                </a:gridCol>
                <a:gridCol w="2097078">
                  <a:extLst>
                    <a:ext uri="{9D8B030D-6E8A-4147-A177-3AD203B41FA5}">
                      <a16:colId xmlns:a16="http://schemas.microsoft.com/office/drawing/2014/main" val="80301839"/>
                    </a:ext>
                  </a:extLst>
                </a:gridCol>
                <a:gridCol w="1775534">
                  <a:extLst>
                    <a:ext uri="{9D8B030D-6E8A-4147-A177-3AD203B41FA5}">
                      <a16:colId xmlns:a16="http://schemas.microsoft.com/office/drawing/2014/main" val="3600279279"/>
                    </a:ext>
                  </a:extLst>
                </a:gridCol>
                <a:gridCol w="2418517">
                  <a:extLst>
                    <a:ext uri="{9D8B030D-6E8A-4147-A177-3AD203B41FA5}">
                      <a16:colId xmlns:a16="http://schemas.microsoft.com/office/drawing/2014/main" val="2440983934"/>
                    </a:ext>
                  </a:extLst>
                </a:gridCol>
                <a:gridCol w="1768474">
                  <a:extLst>
                    <a:ext uri="{9D8B030D-6E8A-4147-A177-3AD203B41FA5}">
                      <a16:colId xmlns:a16="http://schemas.microsoft.com/office/drawing/2014/main" val="900657056"/>
                    </a:ext>
                  </a:extLst>
                </a:gridCol>
              </a:tblGrid>
              <a:tr h="581477">
                <a:tc>
                  <a:txBody>
                    <a:bodyPr/>
                    <a:lstStyle/>
                    <a:p>
                      <a:pPr marL="0" algn="ctr" defTabSz="914400" rtl="0" eaLnBrk="1" fontAlgn="b" latinLnBrk="0" hangingPunct="1"/>
                      <a:r>
                        <a:rPr lang="en-GB" sz="1800" b="1" kern="1200" dirty="0">
                          <a:solidFill>
                            <a:schemeClr val="lt1"/>
                          </a:solidFill>
                        </a:rPr>
                        <a:t>Class</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First bits</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Start</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End</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Subnet Mask</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Hosts per network</a:t>
                      </a:r>
                      <a:endParaRPr lang="en-GB" sz="1800" b="1" kern="1200" dirty="0">
                        <a:solidFill>
                          <a:schemeClr val="lt1"/>
                        </a:solidFill>
                        <a:latin typeface="+mn-lt"/>
                        <a:ea typeface="+mn-ea"/>
                        <a:cs typeface="+mn-cs"/>
                      </a:endParaRPr>
                    </a:p>
                  </a:txBody>
                  <a:tcPr marL="4763" marR="4763" marT="4763" marB="0" anchor="b"/>
                </a:tc>
                <a:tc>
                  <a:txBody>
                    <a:bodyPr/>
                    <a:lstStyle/>
                    <a:p>
                      <a:pPr marL="0" algn="ctr" defTabSz="914400" rtl="0" eaLnBrk="1" fontAlgn="b" latinLnBrk="0" hangingPunct="1"/>
                      <a:r>
                        <a:rPr lang="en-GB" sz="1800" b="1" kern="1200" dirty="0">
                          <a:solidFill>
                            <a:schemeClr val="lt1"/>
                          </a:solidFill>
                        </a:rPr>
                        <a:t>Networks</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2904717081"/>
                  </a:ext>
                </a:extLst>
              </a:tr>
              <a:tr h="581477">
                <a:tc>
                  <a:txBody>
                    <a:bodyPr/>
                    <a:lstStyle/>
                    <a:p>
                      <a:pPr marL="0" algn="ctr" defTabSz="914400" rtl="0" eaLnBrk="1" fontAlgn="b" latinLnBrk="0" hangingPunct="1"/>
                      <a:r>
                        <a:rPr lang="en-GB" sz="1800" b="1" kern="1200" dirty="0">
                          <a:solidFill>
                            <a:schemeClr val="lt1"/>
                          </a:solidFill>
                        </a:rPr>
                        <a:t>A</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1.0.0.0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126.255.255.255</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255.0.0.0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a:solidFill>
                            <a:schemeClr val="lt1"/>
                          </a:solidFill>
                        </a:rPr>
                        <a:t>16 mil</a:t>
                      </a:r>
                      <a:endParaRPr lang="en-GB" sz="1800" b="1" kern="120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a:solidFill>
                            <a:schemeClr val="lt1"/>
                          </a:solidFill>
                        </a:rPr>
                        <a:t>127</a:t>
                      </a:r>
                      <a:endParaRPr lang="en-GB" sz="1800" b="1" kern="120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707401752"/>
                  </a:ext>
                </a:extLst>
              </a:tr>
              <a:tr h="581477">
                <a:tc>
                  <a:txBody>
                    <a:bodyPr/>
                    <a:lstStyle/>
                    <a:p>
                      <a:pPr marL="0" algn="ctr" defTabSz="914400" rtl="0" eaLnBrk="1" fontAlgn="b" latinLnBrk="0" hangingPunct="1"/>
                      <a:r>
                        <a:rPr lang="en-GB" sz="1800" b="1" kern="1200">
                          <a:solidFill>
                            <a:schemeClr val="lt1"/>
                          </a:solidFill>
                        </a:rPr>
                        <a:t>B</a:t>
                      </a:r>
                      <a:endParaRPr lang="en-GB" sz="1800" b="1" kern="120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128.0.0.0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191.255.255.255</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a:solidFill>
                            <a:schemeClr val="lt1"/>
                          </a:solidFill>
                        </a:rPr>
                        <a:t>255.255.0.0</a:t>
                      </a:r>
                      <a:endParaRPr lang="en-GB" sz="1800" b="1" kern="120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a:solidFill>
                            <a:schemeClr val="lt1"/>
                          </a:solidFill>
                        </a:rPr>
                        <a:t>~65000</a:t>
                      </a:r>
                      <a:endParaRPr lang="en-GB" sz="1800" b="1" kern="120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a:solidFill>
                            <a:schemeClr val="lt1"/>
                          </a:solidFill>
                        </a:rPr>
                        <a:t>~16000</a:t>
                      </a:r>
                      <a:endParaRPr lang="en-GB" sz="1800" b="1" kern="120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112480198"/>
                  </a:ext>
                </a:extLst>
              </a:tr>
              <a:tr h="581477">
                <a:tc>
                  <a:txBody>
                    <a:bodyPr/>
                    <a:lstStyle/>
                    <a:p>
                      <a:pPr marL="0" algn="ctr" defTabSz="914400" rtl="0" eaLnBrk="1" fontAlgn="b" latinLnBrk="0" hangingPunct="1"/>
                      <a:r>
                        <a:rPr lang="en-GB" sz="1800" b="1" kern="1200" dirty="0">
                          <a:solidFill>
                            <a:schemeClr val="lt1"/>
                          </a:solidFill>
                        </a:rPr>
                        <a:t>C</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110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192.0.0.0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223.255.255.255</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255.255.255.0</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254</a:t>
                      </a:r>
                      <a:endParaRPr lang="en-GB" sz="1800" b="1" kern="1200" dirty="0">
                        <a:solidFill>
                          <a:schemeClr val="lt1"/>
                        </a:solidFill>
                        <a:latin typeface="+mn-lt"/>
                        <a:ea typeface="+mn-ea"/>
                        <a:cs typeface="+mn-cs"/>
                      </a:endParaRPr>
                    </a:p>
                  </a:txBody>
                  <a:tcPr marL="4763" marR="4763" marT="4763" marB="0" anchor="b"/>
                </a:tc>
                <a:tc>
                  <a:txBody>
                    <a:bodyPr/>
                    <a:lstStyle/>
                    <a:p>
                      <a:pPr marL="0" algn="l" defTabSz="914400" rtl="0" eaLnBrk="1" fontAlgn="b" latinLnBrk="0" hangingPunct="1"/>
                      <a:r>
                        <a:rPr lang="en-GB" sz="1800" b="1" kern="1200" dirty="0">
                          <a:solidFill>
                            <a:schemeClr val="lt1"/>
                          </a:solidFill>
                        </a:rPr>
                        <a:t>2 mil</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3818988036"/>
                  </a:ext>
                </a:extLst>
              </a:tr>
            </a:tbl>
          </a:graphicData>
        </a:graphic>
      </p:graphicFrame>
      <p:graphicFrame>
        <p:nvGraphicFramePr>
          <p:cNvPr id="8" name="Table 7">
            <a:extLst>
              <a:ext uri="{FF2B5EF4-FFF2-40B4-BE49-F238E27FC236}">
                <a16:creationId xmlns:a16="http://schemas.microsoft.com/office/drawing/2014/main" id="{9EACA160-5EB2-AD1C-ADC2-6F8AD019EFDA}"/>
              </a:ext>
            </a:extLst>
          </p:cNvPr>
          <p:cNvGraphicFramePr>
            <a:graphicFrameLocks noGrp="1"/>
          </p:cNvGraphicFramePr>
          <p:nvPr>
            <p:extLst>
              <p:ext uri="{D42A27DB-BD31-4B8C-83A1-F6EECF244321}">
                <p14:modId xmlns:p14="http://schemas.microsoft.com/office/powerpoint/2010/main" val="1911504084"/>
              </p:ext>
            </p:extLst>
          </p:nvPr>
        </p:nvGraphicFramePr>
        <p:xfrm>
          <a:off x="370191" y="4243160"/>
          <a:ext cx="11451595" cy="2325908"/>
        </p:xfrm>
        <a:graphic>
          <a:graphicData uri="http://schemas.openxmlformats.org/drawingml/2006/table">
            <a:tbl>
              <a:tblPr firstRow="1" bandRow="1">
                <a:tableStyleId>{327F97BB-C833-4FB7-BDE5-3F7075034690}</a:tableStyleId>
              </a:tblPr>
              <a:tblGrid>
                <a:gridCol w="1408871">
                  <a:extLst>
                    <a:ext uri="{9D8B030D-6E8A-4147-A177-3AD203B41FA5}">
                      <a16:colId xmlns:a16="http://schemas.microsoft.com/office/drawing/2014/main" val="1823289554"/>
                    </a:ext>
                  </a:extLst>
                </a:gridCol>
                <a:gridCol w="2189823">
                  <a:extLst>
                    <a:ext uri="{9D8B030D-6E8A-4147-A177-3AD203B41FA5}">
                      <a16:colId xmlns:a16="http://schemas.microsoft.com/office/drawing/2014/main" val="2283066952"/>
                    </a:ext>
                  </a:extLst>
                </a:gridCol>
                <a:gridCol w="2616741">
                  <a:extLst>
                    <a:ext uri="{9D8B030D-6E8A-4147-A177-3AD203B41FA5}">
                      <a16:colId xmlns:a16="http://schemas.microsoft.com/office/drawing/2014/main" val="3600279279"/>
                    </a:ext>
                  </a:extLst>
                </a:gridCol>
                <a:gridCol w="3032540">
                  <a:extLst>
                    <a:ext uri="{9D8B030D-6E8A-4147-A177-3AD203B41FA5}">
                      <a16:colId xmlns:a16="http://schemas.microsoft.com/office/drawing/2014/main" val="2165243785"/>
                    </a:ext>
                  </a:extLst>
                </a:gridCol>
                <a:gridCol w="2203620">
                  <a:extLst>
                    <a:ext uri="{9D8B030D-6E8A-4147-A177-3AD203B41FA5}">
                      <a16:colId xmlns:a16="http://schemas.microsoft.com/office/drawing/2014/main" val="900657056"/>
                    </a:ext>
                  </a:extLst>
                </a:gridCol>
              </a:tblGrid>
              <a:tr h="581477">
                <a:tc>
                  <a:txBody>
                    <a:bodyPr/>
                    <a:lstStyle/>
                    <a:p>
                      <a:pPr marL="0" algn="ctr" defTabSz="914400" rtl="0" eaLnBrk="1" fontAlgn="b" latinLnBrk="0" hangingPunct="1"/>
                      <a:r>
                        <a:rPr lang="en-GB" sz="1800" b="1" kern="1200" dirty="0">
                          <a:solidFill>
                            <a:schemeClr val="lt1"/>
                          </a:solidFill>
                          <a:latin typeface="+mn-lt"/>
                          <a:ea typeface="+mn-ea"/>
                          <a:cs typeface="+mn-cs"/>
                        </a:rPr>
                        <a:t>Class</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1</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2</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3</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4</a:t>
                      </a:r>
                    </a:p>
                  </a:txBody>
                  <a:tcPr marL="4763" marR="4763" marT="4763" marB="0" anchor="b"/>
                </a:tc>
                <a:extLst>
                  <a:ext uri="{0D108BD9-81ED-4DB2-BD59-A6C34878D82A}">
                    <a16:rowId xmlns:a16="http://schemas.microsoft.com/office/drawing/2014/main" val="2904717081"/>
                  </a:ext>
                </a:extLst>
              </a:tr>
              <a:tr h="581477">
                <a:tc>
                  <a:txBody>
                    <a:bodyPr/>
                    <a:lstStyle/>
                    <a:p>
                      <a:pPr marL="0" algn="ctr" defTabSz="914400" rtl="0" eaLnBrk="1" fontAlgn="b" latinLnBrk="0" hangingPunct="1"/>
                      <a:r>
                        <a:rPr lang="en-GB" sz="1800" b="1" kern="1200" dirty="0">
                          <a:solidFill>
                            <a:schemeClr val="lt1"/>
                          </a:solidFill>
                          <a:latin typeface="+mn-lt"/>
                          <a:ea typeface="+mn-ea"/>
                          <a:cs typeface="+mn-cs"/>
                        </a:rPr>
                        <a:t>A</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gridSpan="3">
                  <a:txBody>
                    <a:bodyPr/>
                    <a:lstStyle/>
                    <a:p>
                      <a:pPr marL="0" algn="ctr" defTabSz="914400" rtl="0" eaLnBrk="1" fontAlgn="b" latinLnBrk="0" hangingPunct="1"/>
                      <a:r>
                        <a:rPr lang="en-GB" sz="1800" b="1" kern="1200" dirty="0">
                          <a:solidFill>
                            <a:schemeClr val="lt1"/>
                          </a:solidFill>
                          <a:latin typeface="+mn-lt"/>
                          <a:ea typeface="+mn-ea"/>
                          <a:cs typeface="+mn-cs"/>
                        </a:rPr>
                        <a:t>Host ID</a:t>
                      </a:r>
                    </a:p>
                  </a:txBody>
                  <a:tcPr marL="4763" marR="4763" marT="4763" marB="0" anchor="b">
                    <a:solidFill>
                      <a:srgbClr val="00B050"/>
                    </a:solidFill>
                  </a:tcPr>
                </a:tc>
                <a:tc hMerge="1">
                  <a:txBody>
                    <a:bodyPr/>
                    <a:lstStyle/>
                    <a:p>
                      <a:endParaRPr lang="en-GB"/>
                    </a:p>
                  </a:txBody>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707401752"/>
                  </a:ext>
                </a:extLst>
              </a:tr>
              <a:tr h="581477">
                <a:tc>
                  <a:txBody>
                    <a:bodyPr/>
                    <a:lstStyle/>
                    <a:p>
                      <a:pPr marL="0" algn="ctr" defTabSz="914400" rtl="0" eaLnBrk="1" fontAlgn="b" latinLnBrk="0" hangingPunct="1"/>
                      <a:r>
                        <a:rPr lang="en-GB" sz="1800" b="1" kern="1200">
                          <a:solidFill>
                            <a:schemeClr val="lt1"/>
                          </a:solidFill>
                          <a:latin typeface="+mn-lt"/>
                          <a:ea typeface="+mn-ea"/>
                          <a:cs typeface="+mn-cs"/>
                        </a:rPr>
                        <a:t>B</a:t>
                      </a:r>
                    </a:p>
                  </a:txBody>
                  <a:tcPr marL="4763" marR="4763" marT="4763" marB="0" anchor="b"/>
                </a:tc>
                <a:tc gridSpan="2">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tc gridSpan="2">
                  <a:txBody>
                    <a:bodyPr/>
                    <a:lstStyle/>
                    <a:p>
                      <a:pPr algn="ctr"/>
                      <a:r>
                        <a:rPr lang="en-GB" sz="1800" b="1" kern="1200" dirty="0">
                          <a:solidFill>
                            <a:schemeClr val="lt1"/>
                          </a:solidFill>
                          <a:latin typeface="+mn-lt"/>
                          <a:ea typeface="+mn-ea"/>
                          <a:cs typeface="+mn-cs"/>
                        </a:rPr>
                        <a:t>Host ID</a:t>
                      </a:r>
                      <a:endParaRPr lang="en-GB" dirty="0"/>
                    </a:p>
                  </a:txBody>
                  <a:tcPr marL="4763" marR="4763" marT="4763" marB="0" anchor="b">
                    <a:solidFill>
                      <a:srgbClr val="00B05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112480198"/>
                  </a:ext>
                </a:extLst>
              </a:tr>
              <a:tr h="581477">
                <a:tc>
                  <a:txBody>
                    <a:bodyPr/>
                    <a:lstStyle/>
                    <a:p>
                      <a:pPr marL="0" algn="ctr" defTabSz="914400" rtl="0" eaLnBrk="1" fontAlgn="b" latinLnBrk="0" hangingPunct="1"/>
                      <a:r>
                        <a:rPr lang="en-GB" sz="1800" b="1" kern="1200" dirty="0">
                          <a:solidFill>
                            <a:schemeClr val="lt1"/>
                          </a:solidFill>
                          <a:latin typeface="+mn-lt"/>
                          <a:ea typeface="+mn-ea"/>
                          <a:cs typeface="+mn-cs"/>
                        </a:rPr>
                        <a:t>C</a:t>
                      </a:r>
                    </a:p>
                  </a:txBody>
                  <a:tcPr marL="4763" marR="4763" marT="4763" marB="0" anchor="b"/>
                </a:tc>
                <a:tc gridSpan="3">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tc hMerge="1">
                  <a:txBody>
                    <a:bodyPr/>
                    <a:lstStyle/>
                    <a:p>
                      <a:pPr marL="0" algn="ctr" defTabSz="914400" rtl="0" eaLnBrk="1" fontAlgn="b" latinLnBrk="0" hangingPunct="1"/>
                      <a:endParaRPr lang="en-GB" sz="1800" b="1" kern="1200" dirty="0">
                        <a:solidFill>
                          <a:schemeClr val="lt1"/>
                        </a:solidFill>
                        <a:latin typeface="+mn-lt"/>
                        <a:ea typeface="+mn-ea"/>
                        <a:cs typeface="+mn-cs"/>
                      </a:endParaRPr>
                    </a:p>
                  </a:txBody>
                  <a:tcPr marL="4763" marR="4763" marT="4763" marB="0" anchor="b">
                    <a:solidFill>
                      <a:srgbClr val="FFC000"/>
                    </a:solidFill>
                  </a:tcPr>
                </a:tc>
                <a:tc>
                  <a:txBody>
                    <a:bodyPr/>
                    <a:lstStyle/>
                    <a:p>
                      <a:pPr marL="0" algn="ctr" defTabSz="914400" rtl="0" eaLnBrk="1" fontAlgn="b" latinLnBrk="0" hangingPunct="1"/>
                      <a:r>
                        <a:rPr lang="en-GB" sz="1800" b="1" kern="1200" dirty="0">
                          <a:solidFill>
                            <a:schemeClr val="lt1"/>
                          </a:solidFill>
                          <a:latin typeface="+mn-lt"/>
                          <a:ea typeface="+mn-ea"/>
                          <a:cs typeface="+mn-cs"/>
                        </a:rPr>
                        <a:t>Host ID</a:t>
                      </a:r>
                    </a:p>
                  </a:txBody>
                  <a:tcPr marL="4763" marR="4763" marT="4763" marB="0" anchor="b">
                    <a:solidFill>
                      <a:srgbClr val="00B050"/>
                    </a:solidFill>
                  </a:tcPr>
                </a:tc>
                <a:extLst>
                  <a:ext uri="{0D108BD9-81ED-4DB2-BD59-A6C34878D82A}">
                    <a16:rowId xmlns:a16="http://schemas.microsoft.com/office/drawing/2014/main" val="3818988036"/>
                  </a:ext>
                </a:extLst>
              </a:tr>
            </a:tbl>
          </a:graphicData>
        </a:graphic>
      </p:graphicFrame>
    </p:spTree>
    <p:extLst>
      <p:ext uri="{BB962C8B-B14F-4D97-AF65-F5344CB8AC3E}">
        <p14:creationId xmlns:p14="http://schemas.microsoft.com/office/powerpoint/2010/main" val="33640331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Subnetting</a:t>
            </a:r>
          </a:p>
        </p:txBody>
      </p:sp>
      <p:graphicFrame>
        <p:nvGraphicFramePr>
          <p:cNvPr id="4" name="Table 3">
            <a:extLst>
              <a:ext uri="{FF2B5EF4-FFF2-40B4-BE49-F238E27FC236}">
                <a16:creationId xmlns:a16="http://schemas.microsoft.com/office/drawing/2014/main" id="{AC128C41-6558-51C7-5542-362EB9928139}"/>
              </a:ext>
            </a:extLst>
          </p:cNvPr>
          <p:cNvGraphicFramePr>
            <a:graphicFrameLocks noGrp="1"/>
          </p:cNvGraphicFramePr>
          <p:nvPr>
            <p:extLst>
              <p:ext uri="{D42A27DB-BD31-4B8C-83A1-F6EECF244321}">
                <p14:modId xmlns:p14="http://schemas.microsoft.com/office/powerpoint/2010/main" val="2942838878"/>
              </p:ext>
            </p:extLst>
          </p:nvPr>
        </p:nvGraphicFramePr>
        <p:xfrm>
          <a:off x="457200" y="3377855"/>
          <a:ext cx="11451595" cy="2325908"/>
        </p:xfrm>
        <a:graphic>
          <a:graphicData uri="http://schemas.openxmlformats.org/drawingml/2006/table">
            <a:tbl>
              <a:tblPr firstRow="1" bandRow="1">
                <a:tableStyleId>{327F97BB-C833-4FB7-BDE5-3F7075034690}</a:tableStyleId>
              </a:tblPr>
              <a:tblGrid>
                <a:gridCol w="1408871">
                  <a:extLst>
                    <a:ext uri="{9D8B030D-6E8A-4147-A177-3AD203B41FA5}">
                      <a16:colId xmlns:a16="http://schemas.microsoft.com/office/drawing/2014/main" val="1823289554"/>
                    </a:ext>
                  </a:extLst>
                </a:gridCol>
                <a:gridCol w="2189823">
                  <a:extLst>
                    <a:ext uri="{9D8B030D-6E8A-4147-A177-3AD203B41FA5}">
                      <a16:colId xmlns:a16="http://schemas.microsoft.com/office/drawing/2014/main" val="2283066952"/>
                    </a:ext>
                  </a:extLst>
                </a:gridCol>
                <a:gridCol w="2616741">
                  <a:extLst>
                    <a:ext uri="{9D8B030D-6E8A-4147-A177-3AD203B41FA5}">
                      <a16:colId xmlns:a16="http://schemas.microsoft.com/office/drawing/2014/main" val="3600279279"/>
                    </a:ext>
                  </a:extLst>
                </a:gridCol>
                <a:gridCol w="3032540">
                  <a:extLst>
                    <a:ext uri="{9D8B030D-6E8A-4147-A177-3AD203B41FA5}">
                      <a16:colId xmlns:a16="http://schemas.microsoft.com/office/drawing/2014/main" val="2165243785"/>
                    </a:ext>
                  </a:extLst>
                </a:gridCol>
                <a:gridCol w="2203620">
                  <a:extLst>
                    <a:ext uri="{9D8B030D-6E8A-4147-A177-3AD203B41FA5}">
                      <a16:colId xmlns:a16="http://schemas.microsoft.com/office/drawing/2014/main" val="900657056"/>
                    </a:ext>
                  </a:extLst>
                </a:gridCol>
              </a:tblGrid>
              <a:tr h="581477">
                <a:tc>
                  <a:txBody>
                    <a:bodyPr/>
                    <a:lstStyle/>
                    <a:p>
                      <a:pPr marL="0" algn="ctr" defTabSz="914400" rtl="0" eaLnBrk="1" fontAlgn="b" latinLnBrk="0" hangingPunct="1"/>
                      <a:r>
                        <a:rPr lang="en-GB" sz="1800" b="1" kern="1200">
                          <a:solidFill>
                            <a:schemeClr val="lt1"/>
                          </a:solidFill>
                          <a:latin typeface="+mn-lt"/>
                          <a:ea typeface="+mn-ea"/>
                          <a:cs typeface="+mn-cs"/>
                        </a:rPr>
                        <a:t>Class</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1</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2</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3</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Octet 4</a:t>
                      </a:r>
                    </a:p>
                  </a:txBody>
                  <a:tcPr marL="4763" marR="4763" marT="4763" marB="0" anchor="b"/>
                </a:tc>
                <a:extLst>
                  <a:ext uri="{0D108BD9-81ED-4DB2-BD59-A6C34878D82A}">
                    <a16:rowId xmlns:a16="http://schemas.microsoft.com/office/drawing/2014/main" val="2904717081"/>
                  </a:ext>
                </a:extLst>
              </a:tr>
              <a:tr h="581477">
                <a:tc>
                  <a:txBody>
                    <a:bodyPr/>
                    <a:lstStyle/>
                    <a:p>
                      <a:pPr marL="0" algn="ctr" defTabSz="914400" rtl="0" eaLnBrk="1" fontAlgn="b" latinLnBrk="0" hangingPunct="1"/>
                      <a:r>
                        <a:rPr lang="en-GB" sz="1800" b="1" kern="1200" dirty="0">
                          <a:solidFill>
                            <a:schemeClr val="lt1"/>
                          </a:solidFill>
                          <a:latin typeface="+mn-lt"/>
                          <a:ea typeface="+mn-ea"/>
                          <a:cs typeface="+mn-cs"/>
                        </a:rPr>
                        <a:t>A</a:t>
                      </a:r>
                    </a:p>
                  </a:txBody>
                  <a:tcPr marL="4763" marR="4763" marT="4763" marB="0" anchor="b"/>
                </a:tc>
                <a:tc>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gridSpan="3">
                  <a:txBody>
                    <a:bodyPr/>
                    <a:lstStyle/>
                    <a:p>
                      <a:pPr marL="0" algn="ctr" defTabSz="914400" rtl="0" eaLnBrk="1" fontAlgn="b" latinLnBrk="0" hangingPunct="1"/>
                      <a:r>
                        <a:rPr lang="en-GB" sz="1800" b="1" kern="1200" dirty="0">
                          <a:solidFill>
                            <a:schemeClr val="lt1"/>
                          </a:solidFill>
                          <a:latin typeface="+mn-lt"/>
                          <a:ea typeface="+mn-ea"/>
                          <a:cs typeface="+mn-cs"/>
                        </a:rPr>
                        <a:t>Host ID</a:t>
                      </a:r>
                    </a:p>
                  </a:txBody>
                  <a:tcPr marL="4763" marR="4763" marT="4763" marB="0" anchor="b">
                    <a:solidFill>
                      <a:srgbClr val="00B050"/>
                    </a:solidFill>
                  </a:tcPr>
                </a:tc>
                <a:tc hMerge="1">
                  <a:txBody>
                    <a:bodyPr/>
                    <a:lstStyle/>
                    <a:p>
                      <a:endParaRPr lang="en-GB"/>
                    </a:p>
                  </a:txBody>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707401752"/>
                  </a:ext>
                </a:extLst>
              </a:tr>
              <a:tr h="581477">
                <a:tc>
                  <a:txBody>
                    <a:bodyPr/>
                    <a:lstStyle/>
                    <a:p>
                      <a:pPr marL="0" algn="ctr" defTabSz="914400" rtl="0" eaLnBrk="1" fontAlgn="b" latinLnBrk="0" hangingPunct="1"/>
                      <a:r>
                        <a:rPr lang="en-GB" sz="1800" b="1" kern="1200">
                          <a:solidFill>
                            <a:schemeClr val="lt1"/>
                          </a:solidFill>
                          <a:latin typeface="+mn-lt"/>
                          <a:ea typeface="+mn-ea"/>
                          <a:cs typeface="+mn-cs"/>
                        </a:rPr>
                        <a:t>B</a:t>
                      </a:r>
                    </a:p>
                  </a:txBody>
                  <a:tcPr marL="4763" marR="4763" marT="4763" marB="0" anchor="b"/>
                </a:tc>
                <a:tc gridSpan="2">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tc gridSpan="2">
                  <a:txBody>
                    <a:bodyPr/>
                    <a:lstStyle/>
                    <a:p>
                      <a:pPr algn="ctr"/>
                      <a:r>
                        <a:rPr lang="en-GB" sz="1800" b="1" kern="1200" dirty="0">
                          <a:solidFill>
                            <a:schemeClr val="lt1"/>
                          </a:solidFill>
                          <a:latin typeface="+mn-lt"/>
                          <a:ea typeface="+mn-ea"/>
                          <a:cs typeface="+mn-cs"/>
                        </a:rPr>
                        <a:t>Host ID</a:t>
                      </a:r>
                      <a:endParaRPr lang="en-GB" dirty="0"/>
                    </a:p>
                  </a:txBody>
                  <a:tcPr marL="4763" marR="4763" marT="4763" marB="0" anchor="b">
                    <a:solidFill>
                      <a:srgbClr val="00B05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112480198"/>
                  </a:ext>
                </a:extLst>
              </a:tr>
              <a:tr h="581477">
                <a:tc>
                  <a:txBody>
                    <a:bodyPr/>
                    <a:lstStyle/>
                    <a:p>
                      <a:pPr marL="0" algn="ctr" defTabSz="914400" rtl="0" eaLnBrk="1" fontAlgn="b" latinLnBrk="0" hangingPunct="1"/>
                      <a:r>
                        <a:rPr lang="en-GB" sz="1800" b="1" kern="1200" dirty="0">
                          <a:solidFill>
                            <a:schemeClr val="lt1"/>
                          </a:solidFill>
                          <a:latin typeface="+mn-lt"/>
                          <a:ea typeface="+mn-ea"/>
                          <a:cs typeface="+mn-cs"/>
                        </a:rPr>
                        <a:t>C</a:t>
                      </a:r>
                    </a:p>
                  </a:txBody>
                  <a:tcPr marL="4763" marR="4763" marT="4763" marB="0" anchor="b"/>
                </a:tc>
                <a:tc gridSpan="3">
                  <a:txBody>
                    <a:bodyPr/>
                    <a:lstStyle/>
                    <a:p>
                      <a:pPr marL="0" algn="ctr" defTabSz="914400" rtl="0" eaLnBrk="1" fontAlgn="b" latinLnBrk="0" hangingPunct="1"/>
                      <a:r>
                        <a:rPr lang="en-GB" sz="1800" b="1" kern="1200" dirty="0">
                          <a:solidFill>
                            <a:schemeClr val="lt1"/>
                          </a:solidFill>
                          <a:latin typeface="+mn-lt"/>
                          <a:ea typeface="+mn-ea"/>
                          <a:cs typeface="+mn-cs"/>
                        </a:rPr>
                        <a:t>Net ID</a:t>
                      </a:r>
                    </a:p>
                  </a:txBody>
                  <a:tcPr marL="4763" marR="4763" marT="4763" marB="0" anchor="b">
                    <a:solidFill>
                      <a:srgbClr val="FFC000"/>
                    </a:solidFill>
                  </a:tcPr>
                </a:tc>
                <a:tc hMerge="1">
                  <a:txBody>
                    <a:bodyPr/>
                    <a:lstStyle/>
                    <a:p>
                      <a:pPr marL="0" algn="l" defTabSz="914400" rtl="0" eaLnBrk="1" fontAlgn="b" latinLnBrk="0" hangingPunct="1"/>
                      <a:endParaRPr lang="en-GB" sz="1800" b="1" kern="1200" dirty="0">
                        <a:solidFill>
                          <a:schemeClr val="lt1"/>
                        </a:solidFill>
                        <a:latin typeface="+mn-lt"/>
                        <a:ea typeface="+mn-ea"/>
                        <a:cs typeface="+mn-cs"/>
                      </a:endParaRPr>
                    </a:p>
                  </a:txBody>
                  <a:tcPr marL="4763" marR="4763" marT="4763" marB="0" anchor="b"/>
                </a:tc>
                <a:tc hMerge="1">
                  <a:txBody>
                    <a:bodyPr/>
                    <a:lstStyle/>
                    <a:p>
                      <a:pPr marL="0" algn="ctr" defTabSz="914400" rtl="0" eaLnBrk="1" fontAlgn="b" latinLnBrk="0" hangingPunct="1"/>
                      <a:endParaRPr lang="en-GB" sz="1800" b="1" kern="1200" dirty="0">
                        <a:solidFill>
                          <a:schemeClr val="lt1"/>
                        </a:solidFill>
                        <a:latin typeface="+mn-lt"/>
                        <a:ea typeface="+mn-ea"/>
                        <a:cs typeface="+mn-cs"/>
                      </a:endParaRPr>
                    </a:p>
                  </a:txBody>
                  <a:tcPr marL="4763" marR="4763" marT="4763" marB="0" anchor="b">
                    <a:solidFill>
                      <a:srgbClr val="FFC000"/>
                    </a:solidFill>
                  </a:tcPr>
                </a:tc>
                <a:tc>
                  <a:txBody>
                    <a:bodyPr/>
                    <a:lstStyle/>
                    <a:p>
                      <a:pPr marL="0" algn="ctr" defTabSz="914400" rtl="0" eaLnBrk="1" fontAlgn="b" latinLnBrk="0" hangingPunct="1"/>
                      <a:r>
                        <a:rPr lang="en-GB" sz="1800" b="1" kern="1200" dirty="0">
                          <a:solidFill>
                            <a:schemeClr val="lt1"/>
                          </a:solidFill>
                          <a:latin typeface="+mn-lt"/>
                          <a:ea typeface="+mn-ea"/>
                          <a:cs typeface="+mn-cs"/>
                        </a:rPr>
                        <a:t>Host ID</a:t>
                      </a:r>
                    </a:p>
                  </a:txBody>
                  <a:tcPr marL="4763" marR="4763" marT="4763" marB="0" anchor="b">
                    <a:solidFill>
                      <a:srgbClr val="00B050"/>
                    </a:solidFill>
                  </a:tcPr>
                </a:tc>
                <a:extLst>
                  <a:ext uri="{0D108BD9-81ED-4DB2-BD59-A6C34878D82A}">
                    <a16:rowId xmlns:a16="http://schemas.microsoft.com/office/drawing/2014/main" val="3818988036"/>
                  </a:ext>
                </a:extLst>
              </a:tr>
            </a:tbl>
          </a:graphicData>
        </a:graphic>
      </p:graphicFrame>
      <p:sp>
        <p:nvSpPr>
          <p:cNvPr id="8" name="TextBox 7">
            <a:extLst>
              <a:ext uri="{FF2B5EF4-FFF2-40B4-BE49-F238E27FC236}">
                <a16:creationId xmlns:a16="http://schemas.microsoft.com/office/drawing/2014/main" id="{1A41EFF2-E16E-7416-DD01-D2ACD353F7E9}"/>
              </a:ext>
            </a:extLst>
          </p:cNvPr>
          <p:cNvSpPr txBox="1"/>
          <p:nvPr/>
        </p:nvSpPr>
        <p:spPr>
          <a:xfrm>
            <a:off x="457200" y="1322962"/>
            <a:ext cx="10583694" cy="1692771"/>
          </a:xfrm>
          <a:prstGeom prst="rect">
            <a:avLst/>
          </a:prstGeom>
          <a:noFill/>
        </p:spPr>
        <p:txBody>
          <a:bodyPr wrap="square" rtlCol="0">
            <a:spAutoFit/>
          </a:bodyPr>
          <a:lstStyle/>
          <a:p>
            <a:r>
              <a:rPr lang="en-GB" sz="2000" dirty="0">
                <a:latin typeface="Segoe UI" panose="020B0502040204020203" pitchFamily="34" charset="0"/>
                <a:cs typeface="Segoe UI" panose="020B0502040204020203" pitchFamily="34" charset="0"/>
              </a:rPr>
              <a:t>Subnet Mask ‘hides’ part of the Host address space to make more network space</a:t>
            </a:r>
          </a:p>
          <a:p>
            <a:pPr indent="-342900">
              <a:buFont typeface="+mj-lt"/>
              <a:buAutoNum type="arabicPeriod"/>
            </a:pPr>
            <a:endParaRPr lang="en-GB" sz="2000" dirty="0">
              <a:latin typeface="Segoe UI" panose="020B0502040204020203" pitchFamily="34" charset="0"/>
              <a:cs typeface="Segoe UI" panose="020B0502040204020203" pitchFamily="34" charset="0"/>
            </a:endParaRPr>
          </a:p>
          <a:p>
            <a:r>
              <a:rPr lang="en-GB" sz="2000" dirty="0">
                <a:latin typeface="Segoe UI" panose="020B0502040204020203" pitchFamily="34" charset="0"/>
                <a:cs typeface="Segoe UI" panose="020B0502040204020203" pitchFamily="34" charset="0"/>
              </a:rPr>
              <a:t>E.G: 255.255.0.0, applied to a Class A address, turns Octet 2 into a network address</a:t>
            </a:r>
          </a:p>
          <a:p>
            <a:r>
              <a:rPr lang="en-GB" sz="2000" dirty="0">
                <a:latin typeface="Segoe UI" panose="020B0502040204020203" pitchFamily="34" charset="0"/>
                <a:cs typeface="Segoe UI" panose="020B0502040204020203" pitchFamily="34" charset="0"/>
              </a:rPr>
              <a:t>This gives you 255 networks with 65k hosts in each</a:t>
            </a:r>
          </a:p>
          <a:p>
            <a:endParaRPr lang="en-GB" sz="2400" dirty="0"/>
          </a:p>
        </p:txBody>
      </p:sp>
    </p:spTree>
    <p:extLst>
      <p:ext uri="{BB962C8B-B14F-4D97-AF65-F5344CB8AC3E}">
        <p14:creationId xmlns:p14="http://schemas.microsoft.com/office/powerpoint/2010/main" val="36296085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algn="l" fontAlgn="base"/>
            <a:r>
              <a:rPr lang="en-GB" b="1" dirty="0"/>
              <a:t>Classless Inter-Domain Routing (CIDR)</a:t>
            </a:r>
          </a:p>
        </p:txBody>
      </p:sp>
      <p:sp>
        <p:nvSpPr>
          <p:cNvPr id="4" name="TextBox 3">
            <a:extLst>
              <a:ext uri="{FF2B5EF4-FFF2-40B4-BE49-F238E27FC236}">
                <a16:creationId xmlns:a16="http://schemas.microsoft.com/office/drawing/2014/main" id="{79D3711D-F2F1-2783-536B-B9EB1EAD8E79}"/>
              </a:ext>
            </a:extLst>
          </p:cNvPr>
          <p:cNvSpPr txBox="1"/>
          <p:nvPr/>
        </p:nvSpPr>
        <p:spPr>
          <a:xfrm>
            <a:off x="500062" y="1377226"/>
            <a:ext cx="10609897" cy="1323439"/>
          </a:xfrm>
          <a:prstGeom prst="rect">
            <a:avLst/>
          </a:prstGeom>
          <a:noFill/>
        </p:spPr>
        <p:txBody>
          <a:bodyPr wrap="square">
            <a:spAutoFit/>
          </a:bodyPr>
          <a:lstStyle/>
          <a:p>
            <a:r>
              <a:rPr lang="en-GB" sz="2000" dirty="0">
                <a:latin typeface="Segoe UI" panose="020B0502040204020203" pitchFamily="34" charset="0"/>
                <a:cs typeface="Segoe UI" panose="020B0502040204020203" pitchFamily="34" charset="0"/>
              </a:rPr>
              <a:t>Classes were too restrictive</a:t>
            </a:r>
          </a:p>
          <a:p>
            <a:r>
              <a:rPr lang="en-GB" sz="2000" dirty="0">
                <a:latin typeface="Segoe UI" panose="020B0502040204020203" pitchFamily="34" charset="0"/>
                <a:cs typeface="Segoe UI" panose="020B0502040204020203" pitchFamily="34" charset="0"/>
              </a:rPr>
              <a:t>Simply specify how many bits are network and the rest are host</a:t>
            </a:r>
          </a:p>
          <a:p>
            <a:r>
              <a:rPr lang="en-GB" sz="2000" dirty="0">
                <a:latin typeface="Segoe UI" panose="020B0502040204020203" pitchFamily="34" charset="0"/>
                <a:cs typeface="Segoe UI" panose="020B0502040204020203" pitchFamily="34" charset="0"/>
              </a:rPr>
              <a:t>1st address is ‘this network’</a:t>
            </a:r>
          </a:p>
          <a:p>
            <a:r>
              <a:rPr lang="en-GB" sz="2000" dirty="0">
                <a:latin typeface="Segoe UI" panose="020B0502040204020203" pitchFamily="34" charset="0"/>
                <a:cs typeface="Segoe UI" panose="020B0502040204020203" pitchFamily="34" charset="0"/>
              </a:rPr>
              <a:t>Last address is ‘broadcast’ = ‘every host on this network’</a:t>
            </a:r>
          </a:p>
        </p:txBody>
      </p:sp>
      <p:graphicFrame>
        <p:nvGraphicFramePr>
          <p:cNvPr id="7" name="Table 6">
            <a:extLst>
              <a:ext uri="{FF2B5EF4-FFF2-40B4-BE49-F238E27FC236}">
                <a16:creationId xmlns:a16="http://schemas.microsoft.com/office/drawing/2014/main" id="{EB4C430B-4731-1297-98A3-B35EDC466535}"/>
              </a:ext>
            </a:extLst>
          </p:cNvPr>
          <p:cNvGraphicFramePr>
            <a:graphicFrameLocks noGrp="1"/>
          </p:cNvGraphicFramePr>
          <p:nvPr/>
        </p:nvGraphicFramePr>
        <p:xfrm>
          <a:off x="497505" y="3163954"/>
          <a:ext cx="11196969" cy="3488862"/>
        </p:xfrm>
        <a:graphic>
          <a:graphicData uri="http://schemas.openxmlformats.org/drawingml/2006/table">
            <a:tbl>
              <a:tblPr firstRow="1" bandRow="1">
                <a:tableStyleId>{18603FDC-E32A-4AB5-989C-0864C3EAD2B8}</a:tableStyleId>
              </a:tblPr>
              <a:tblGrid>
                <a:gridCol w="1570798">
                  <a:extLst>
                    <a:ext uri="{9D8B030D-6E8A-4147-A177-3AD203B41FA5}">
                      <a16:colId xmlns:a16="http://schemas.microsoft.com/office/drawing/2014/main" val="2283066952"/>
                    </a:ext>
                  </a:extLst>
                </a:gridCol>
                <a:gridCol w="3061042">
                  <a:extLst>
                    <a:ext uri="{9D8B030D-6E8A-4147-A177-3AD203B41FA5}">
                      <a16:colId xmlns:a16="http://schemas.microsoft.com/office/drawing/2014/main" val="3600279279"/>
                    </a:ext>
                  </a:extLst>
                </a:gridCol>
                <a:gridCol w="4108240">
                  <a:extLst>
                    <a:ext uri="{9D8B030D-6E8A-4147-A177-3AD203B41FA5}">
                      <a16:colId xmlns:a16="http://schemas.microsoft.com/office/drawing/2014/main" val="2440983934"/>
                    </a:ext>
                  </a:extLst>
                </a:gridCol>
                <a:gridCol w="2456889">
                  <a:extLst>
                    <a:ext uri="{9D8B030D-6E8A-4147-A177-3AD203B41FA5}">
                      <a16:colId xmlns:a16="http://schemas.microsoft.com/office/drawing/2014/main" val="900657056"/>
                    </a:ext>
                  </a:extLst>
                </a:gridCol>
              </a:tblGrid>
              <a:tr h="581477">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CIDR</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Mask</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Hosts per network</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marL="0" algn="l" defTabSz="914400" rtl="0" eaLnBrk="1" fontAlgn="b" latinLnBrk="0" hangingPunct="1"/>
                      <a:r>
                        <a:rPr lang="en-GB" sz="1800" b="1" kern="1200">
                          <a:solidFill>
                            <a:schemeClr val="lt1"/>
                          </a:solidFill>
                        </a:rPr>
                        <a:t>Networks</a:t>
                      </a:r>
                      <a:endParaRPr lang="en-GB" sz="1800" b="1" kern="120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2904717081"/>
                  </a:ext>
                </a:extLst>
              </a:tr>
              <a:tr h="581477">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/32</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255.255.255.255</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‘this host’</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255</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707401752"/>
                  </a:ext>
                </a:extLst>
              </a:tr>
              <a:tr h="581477">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/31</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255.255.255.254</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0</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128</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1112480198"/>
                  </a:ext>
                </a:extLst>
              </a:tr>
              <a:tr h="581477">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/30</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255.255.255.252</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64</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3818988036"/>
                  </a:ext>
                </a:extLst>
              </a:tr>
              <a:tr h="581477">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/29</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b="1" kern="1200" dirty="0">
                          <a:solidFill>
                            <a:schemeClr val="lt1"/>
                          </a:solidFill>
                        </a:rPr>
                        <a:t>255.255.255.248</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6</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32</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3833435097"/>
                  </a:ext>
                </a:extLst>
              </a:tr>
              <a:tr h="581477">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/28</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b="1" kern="1200" dirty="0">
                          <a:solidFill>
                            <a:schemeClr val="lt1"/>
                          </a:solidFill>
                        </a:rPr>
                        <a:t>255.255.255.240</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14</a:t>
                      </a:r>
                      <a:endParaRPr lang="en-GB" sz="1800" b="1" kern="1200" dirty="0">
                        <a:solidFill>
                          <a:schemeClr val="lt1"/>
                        </a:solidFill>
                        <a:latin typeface="+mn-lt"/>
                        <a:ea typeface="+mn-ea"/>
                        <a:cs typeface="+mn-cs"/>
                      </a:endParaRPr>
                    </a:p>
                  </a:txBody>
                  <a:tcPr marL="4763" marR="4763" marT="4763" marB="0" anchor="b"/>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marL="0" algn="l" defTabSz="914400" rtl="0" eaLnBrk="1" fontAlgn="b" latinLnBrk="0" hangingPunct="1"/>
                      <a:r>
                        <a:rPr lang="en-GB" sz="1800" b="1" kern="1200" dirty="0">
                          <a:solidFill>
                            <a:schemeClr val="lt1"/>
                          </a:solidFill>
                        </a:rPr>
                        <a:t>16</a:t>
                      </a:r>
                      <a:endParaRPr lang="en-GB" sz="1800" b="1" kern="1200" dirty="0">
                        <a:solidFill>
                          <a:schemeClr val="lt1"/>
                        </a:solidFill>
                        <a:latin typeface="+mn-lt"/>
                        <a:ea typeface="+mn-ea"/>
                        <a:cs typeface="+mn-cs"/>
                      </a:endParaRPr>
                    </a:p>
                  </a:txBody>
                  <a:tcPr marL="4763" marR="4763" marT="4763" marB="0" anchor="b"/>
                </a:tc>
                <a:extLst>
                  <a:ext uri="{0D108BD9-81ED-4DB2-BD59-A6C34878D82A}">
                    <a16:rowId xmlns:a16="http://schemas.microsoft.com/office/drawing/2014/main" val="2984925521"/>
                  </a:ext>
                </a:extLst>
              </a:tr>
            </a:tbl>
          </a:graphicData>
        </a:graphic>
      </p:graphicFrame>
    </p:spTree>
    <p:extLst>
      <p:ext uri="{BB962C8B-B14F-4D97-AF65-F5344CB8AC3E}">
        <p14:creationId xmlns:p14="http://schemas.microsoft.com/office/powerpoint/2010/main" val="1005042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Classless Interdomain Routing (CIDR)">
            <a:hlinkClick r:id="" action="ppaction://media"/>
            <a:extLst>
              <a:ext uri="{FF2B5EF4-FFF2-40B4-BE49-F238E27FC236}">
                <a16:creationId xmlns:a16="http://schemas.microsoft.com/office/drawing/2014/main" id="{FAD52711-0F0D-2021-6180-0F857E50CDA3}"/>
              </a:ext>
            </a:extLst>
          </p:cNvPr>
          <p:cNvPicPr>
            <a:picLocks noRot="1" noChangeAspect="1"/>
          </p:cNvPicPr>
          <p:nvPr>
            <a:videoFile r:link="rId1"/>
          </p:nvPr>
        </p:nvPicPr>
        <p:blipFill>
          <a:blip r:embed="rId4"/>
          <a:stretch>
            <a:fillRect/>
          </a:stretch>
        </p:blipFill>
        <p:spPr>
          <a:xfrm>
            <a:off x="2522415" y="1289537"/>
            <a:ext cx="7201877" cy="5401409"/>
          </a:xfrm>
          <a:prstGeom prst="rect">
            <a:avLst/>
          </a:prstGeom>
        </p:spPr>
      </p:pic>
      <p:sp>
        <p:nvSpPr>
          <p:cNvPr id="6" name="Title 1">
            <a:extLst>
              <a:ext uri="{FF2B5EF4-FFF2-40B4-BE49-F238E27FC236}">
                <a16:creationId xmlns:a16="http://schemas.microsoft.com/office/drawing/2014/main" id="{E39055C1-0F7C-65D3-E7E4-38DF577FD965}"/>
              </a:ext>
            </a:extLst>
          </p:cNvPr>
          <p:cNvSpPr>
            <a:spLocks noGrp="1"/>
          </p:cNvSpPr>
          <p:nvPr>
            <p:ph type="title"/>
          </p:nvPr>
        </p:nvSpPr>
        <p:spPr>
          <a:xfrm>
            <a:off x="588963" y="457200"/>
            <a:ext cx="11017250" cy="554038"/>
          </a:xfrm>
        </p:spPr>
        <p:txBody>
          <a:bodyPr/>
          <a:lstStyle/>
          <a:p>
            <a:pPr algn="l" fontAlgn="base"/>
            <a:r>
              <a:rPr lang="en-GB" b="1" dirty="0"/>
              <a:t>Classless Inter-Domain Routing (CIDR) video</a:t>
            </a:r>
          </a:p>
        </p:txBody>
      </p:sp>
    </p:spTree>
    <p:extLst>
      <p:ext uri="{BB962C8B-B14F-4D97-AF65-F5344CB8AC3E}">
        <p14:creationId xmlns:p14="http://schemas.microsoft.com/office/powerpoint/2010/main" val="355851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fferent coloured question marks">
            <a:extLst>
              <a:ext uri="{FF2B5EF4-FFF2-40B4-BE49-F238E27FC236}">
                <a16:creationId xmlns:a16="http://schemas.microsoft.com/office/drawing/2014/main" id="{3AAD9A42-4391-FFC3-C5B6-9054FCE8DF00}"/>
              </a:ext>
            </a:extLst>
          </p:cNvPr>
          <p:cNvPicPr>
            <a:picLocks noChangeAspect="1"/>
          </p:cNvPicPr>
          <p:nvPr/>
        </p:nvPicPr>
        <p:blipFill rotWithShape="1">
          <a:blip r:embed="rId3"/>
          <a:srcRect l="20039" r="23425"/>
          <a:stretch/>
        </p:blipFill>
        <p:spPr>
          <a:xfrm>
            <a:off x="5299075" y="10"/>
            <a:ext cx="6892925" cy="6857990"/>
          </a:xfrm>
          <a:prstGeom prst="rect">
            <a:avLst/>
          </a:prstGeom>
          <a:noFill/>
        </p:spPr>
      </p:pic>
      <p:sp>
        <p:nvSpPr>
          <p:cNvPr id="2" name="Title 1">
            <a:extLst>
              <a:ext uri="{FF2B5EF4-FFF2-40B4-BE49-F238E27FC236}">
                <a16:creationId xmlns:a16="http://schemas.microsoft.com/office/drawing/2014/main" id="{C9355748-2E5A-FF43-B041-EDECD4D2DAAD}"/>
              </a:ext>
            </a:extLst>
          </p:cNvPr>
          <p:cNvSpPr>
            <a:spLocks noGrp="1"/>
          </p:cNvSpPr>
          <p:nvPr>
            <p:ph type="title" idx="4294967295"/>
          </p:nvPr>
        </p:nvSpPr>
        <p:spPr>
          <a:xfrm>
            <a:off x="584200" y="457200"/>
            <a:ext cx="4416425" cy="553998"/>
          </a:xfrm>
        </p:spPr>
        <p:txBody>
          <a:bodyPr wrap="square" anchor="t">
            <a:normAutofit/>
          </a:bodyPr>
          <a:lstStyle/>
          <a:p>
            <a:r>
              <a:rPr lang="en-US" dirty="0"/>
              <a:t>The Ground Rules</a:t>
            </a:r>
          </a:p>
        </p:txBody>
      </p:sp>
      <p:sp>
        <p:nvSpPr>
          <p:cNvPr id="4" name="Text Placeholder 3">
            <a:extLst>
              <a:ext uri="{FF2B5EF4-FFF2-40B4-BE49-F238E27FC236}">
                <a16:creationId xmlns:a16="http://schemas.microsoft.com/office/drawing/2014/main" id="{E56F600B-E9D6-4248-8583-3A2A8BC90C2A}"/>
              </a:ext>
            </a:extLst>
          </p:cNvPr>
          <p:cNvSpPr>
            <a:spLocks noGrp="1"/>
          </p:cNvSpPr>
          <p:nvPr>
            <p:ph type="body" sz="quarter" idx="11"/>
          </p:nvPr>
        </p:nvSpPr>
        <p:spPr>
          <a:xfrm>
            <a:off x="584200" y="1436688"/>
            <a:ext cx="3470275" cy="4049712"/>
          </a:xfrm>
        </p:spPr>
        <p:txBody>
          <a:bodyPr wrap="square">
            <a:normAutofit/>
          </a:bodyPr>
          <a:lstStyle/>
          <a:p>
            <a:pPr marL="231775" indent="-231775">
              <a:spcAft>
                <a:spcPts val="600"/>
              </a:spcAft>
              <a:buFont typeface="Wingdings" panose="05000000000000000000" pitchFamily="2" charset="2"/>
              <a:buChar char=""/>
            </a:pPr>
            <a:r>
              <a:rPr lang="en-GB" dirty="0">
                <a:latin typeface="Segoe UI" panose="020B0502040204020203" pitchFamily="34" charset="0"/>
              </a:rPr>
              <a:t>Here to learn</a:t>
            </a:r>
          </a:p>
          <a:p>
            <a:pPr marL="231775" indent="-231775">
              <a:spcAft>
                <a:spcPts val="600"/>
              </a:spcAft>
              <a:buFont typeface="Wingdings" panose="05000000000000000000" pitchFamily="2" charset="2"/>
              <a:buChar char=""/>
            </a:pPr>
            <a:r>
              <a:rPr lang="en-GB" dirty="0">
                <a:latin typeface="Segoe UI" panose="020B0502040204020203" pitchFamily="34" charset="0"/>
              </a:rPr>
              <a:t>Safe environment to ask your questions</a:t>
            </a:r>
          </a:p>
          <a:p>
            <a:pPr marL="231775" indent="-231775">
              <a:spcAft>
                <a:spcPts val="600"/>
              </a:spcAft>
              <a:buFont typeface="Wingdings" panose="05000000000000000000" pitchFamily="2" charset="2"/>
              <a:buChar char=""/>
            </a:pPr>
            <a:r>
              <a:rPr lang="en-GB" dirty="0">
                <a:latin typeface="Segoe UI" panose="020B0502040204020203" pitchFamily="34" charset="0"/>
              </a:rPr>
              <a:t>No such thing as a stupid question</a:t>
            </a:r>
          </a:p>
          <a:p>
            <a:pPr marL="231775" indent="-231775">
              <a:spcAft>
                <a:spcPts val="600"/>
              </a:spcAft>
              <a:buFont typeface="Wingdings" panose="05000000000000000000" pitchFamily="2" charset="2"/>
              <a:buChar char=""/>
            </a:pPr>
            <a:r>
              <a:rPr lang="en-GB" dirty="0">
                <a:latin typeface="Segoe UI" panose="020B0502040204020203" pitchFamily="34" charset="0"/>
              </a:rPr>
              <a:t>No one knows everything</a:t>
            </a:r>
          </a:p>
          <a:p>
            <a:pPr marL="231775" indent="-231775">
              <a:spcAft>
                <a:spcPts val="600"/>
              </a:spcAft>
              <a:buFont typeface="Wingdings" panose="05000000000000000000" pitchFamily="2" charset="2"/>
              <a:buChar char=""/>
            </a:pPr>
            <a:r>
              <a:rPr lang="en-GB" dirty="0">
                <a:latin typeface="Segoe UI" panose="020B0502040204020203" pitchFamily="34" charset="0"/>
              </a:rPr>
              <a:t>Fun and interactive</a:t>
            </a:r>
          </a:p>
          <a:p>
            <a:pPr marL="231775" indent="-231775">
              <a:spcAft>
                <a:spcPts val="600"/>
              </a:spcAft>
              <a:buFont typeface="Wingdings" panose="05000000000000000000" pitchFamily="2" charset="2"/>
              <a:buChar char=""/>
            </a:pPr>
            <a:r>
              <a:rPr lang="en-GB" dirty="0">
                <a:latin typeface="Segoe UI" panose="020B0502040204020203" pitchFamily="34" charset="0"/>
              </a:rPr>
              <a:t>Try to answer / guess</a:t>
            </a:r>
          </a:p>
        </p:txBody>
      </p:sp>
    </p:spTree>
    <p:extLst>
      <p:ext uri="{BB962C8B-B14F-4D97-AF65-F5344CB8AC3E}">
        <p14:creationId xmlns:p14="http://schemas.microsoft.com/office/powerpoint/2010/main" val="1703978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Private vs Public</a:t>
            </a:r>
          </a:p>
        </p:txBody>
      </p:sp>
      <p:sp>
        <p:nvSpPr>
          <p:cNvPr id="4" name="TextBox 3">
            <a:extLst>
              <a:ext uri="{FF2B5EF4-FFF2-40B4-BE49-F238E27FC236}">
                <a16:creationId xmlns:a16="http://schemas.microsoft.com/office/drawing/2014/main" id="{96385E69-5978-03F8-73E3-FEB599DB0246}"/>
              </a:ext>
            </a:extLst>
          </p:cNvPr>
          <p:cNvSpPr txBox="1"/>
          <p:nvPr/>
        </p:nvSpPr>
        <p:spPr>
          <a:xfrm>
            <a:off x="338328" y="2151727"/>
            <a:ext cx="5343144" cy="1015663"/>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Analogy</a:t>
            </a:r>
            <a:r>
              <a:rPr lang="en-GB" sz="2000" dirty="0">
                <a:latin typeface="Segoe UI" panose="020B0502040204020203" pitchFamily="34" charset="0"/>
                <a:cs typeface="Segoe UI" panose="020B0502040204020203" pitchFamily="34" charset="0"/>
              </a:rPr>
              <a:t> – Post Office (pink)</a:t>
            </a:r>
          </a:p>
          <a:p>
            <a:r>
              <a:rPr lang="en-GB" sz="2000" dirty="0">
                <a:latin typeface="Segoe UI" panose="020B0502040204020203" pitchFamily="34" charset="0"/>
                <a:cs typeface="Segoe UI" panose="020B0502040204020203" pitchFamily="34" charset="0"/>
              </a:rPr>
              <a:t>Has a public and a private address</a:t>
            </a:r>
          </a:p>
          <a:p>
            <a:r>
              <a:rPr lang="en-GB" sz="2000" dirty="0">
                <a:latin typeface="Segoe UI" panose="020B0502040204020203" pitchFamily="34" charset="0"/>
                <a:cs typeface="Segoe UI" panose="020B0502040204020203" pitchFamily="34" charset="0"/>
              </a:rPr>
              <a:t>Fence = firewall</a:t>
            </a:r>
          </a:p>
        </p:txBody>
      </p:sp>
      <p:pic>
        <p:nvPicPr>
          <p:cNvPr id="6" name="Picture 5">
            <a:extLst>
              <a:ext uri="{FF2B5EF4-FFF2-40B4-BE49-F238E27FC236}">
                <a16:creationId xmlns:a16="http://schemas.microsoft.com/office/drawing/2014/main" id="{3AD3D4F1-6A86-DE69-78D6-6694713F0F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0912" y="3547873"/>
            <a:ext cx="7949309" cy="3084576"/>
          </a:xfrm>
          <a:prstGeom prst="rect">
            <a:avLst/>
          </a:prstGeom>
        </p:spPr>
      </p:pic>
    </p:spTree>
    <p:extLst>
      <p:ext uri="{BB962C8B-B14F-4D97-AF65-F5344CB8AC3E}">
        <p14:creationId xmlns:p14="http://schemas.microsoft.com/office/powerpoint/2010/main" val="23413376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Private vs Public</a:t>
            </a:r>
          </a:p>
        </p:txBody>
      </p:sp>
      <p:sp>
        <p:nvSpPr>
          <p:cNvPr id="8" name="TextBox 7">
            <a:extLst>
              <a:ext uri="{FF2B5EF4-FFF2-40B4-BE49-F238E27FC236}">
                <a16:creationId xmlns:a16="http://schemas.microsoft.com/office/drawing/2014/main" id="{04BB418A-2790-D8D3-0410-AF7121E4816C}"/>
              </a:ext>
            </a:extLst>
          </p:cNvPr>
          <p:cNvSpPr txBox="1"/>
          <p:nvPr/>
        </p:nvSpPr>
        <p:spPr>
          <a:xfrm>
            <a:off x="338328" y="1657876"/>
            <a:ext cx="5343144" cy="1077218"/>
          </a:xfrm>
          <a:prstGeom prst="rect">
            <a:avLst/>
          </a:prstGeom>
          <a:noFill/>
        </p:spPr>
        <p:txBody>
          <a:bodyPr wrap="square" rtlCol="0">
            <a:spAutoFit/>
          </a:bodyPr>
          <a:lstStyle/>
          <a:p>
            <a:pPr defTabSz="914400"/>
            <a:r>
              <a:rPr lang="en-GB" sz="3200" dirty="0">
                <a:solidFill>
                  <a:srgbClr val="FFFFFF"/>
                </a:solidFill>
                <a:latin typeface="Garamond" panose="02020404030301010803"/>
                <a:hlinkClick r:id="rId3"/>
              </a:rPr>
              <a:t>RFC 1918</a:t>
            </a:r>
            <a:endParaRPr lang="en-GB" sz="3200" dirty="0">
              <a:solidFill>
                <a:srgbClr val="FFFFFF"/>
              </a:solidFill>
              <a:latin typeface="Garamond" panose="02020404030301010803"/>
            </a:endParaRPr>
          </a:p>
          <a:p>
            <a:pPr defTabSz="914400"/>
            <a:endParaRPr lang="en-GB" sz="3200" dirty="0">
              <a:solidFill>
                <a:srgbClr val="FFFFFF"/>
              </a:solidFill>
              <a:latin typeface="Garamond" panose="02020404030301010803"/>
            </a:endParaRPr>
          </a:p>
        </p:txBody>
      </p:sp>
      <p:graphicFrame>
        <p:nvGraphicFramePr>
          <p:cNvPr id="9" name="Table 8">
            <a:extLst>
              <a:ext uri="{FF2B5EF4-FFF2-40B4-BE49-F238E27FC236}">
                <a16:creationId xmlns:a16="http://schemas.microsoft.com/office/drawing/2014/main" id="{CFD276CD-FE73-B58E-2EC6-45A519F5033C}"/>
              </a:ext>
            </a:extLst>
          </p:cNvPr>
          <p:cNvGraphicFramePr>
            <a:graphicFrameLocks noGrp="1"/>
          </p:cNvGraphicFramePr>
          <p:nvPr>
            <p:extLst>
              <p:ext uri="{D42A27DB-BD31-4B8C-83A1-F6EECF244321}">
                <p14:modId xmlns:p14="http://schemas.microsoft.com/office/powerpoint/2010/main" val="2415687199"/>
              </p:ext>
            </p:extLst>
          </p:nvPr>
        </p:nvGraphicFramePr>
        <p:xfrm>
          <a:off x="1115786" y="2541814"/>
          <a:ext cx="8744843" cy="3594372"/>
        </p:xfrm>
        <a:graphic>
          <a:graphicData uri="http://schemas.openxmlformats.org/drawingml/2006/table">
            <a:tbl>
              <a:tblPr firstRow="1" bandRow="1">
                <a:tableStyleId>{18603FDC-E32A-4AB5-989C-0864C3EAD2B8}</a:tableStyleId>
              </a:tblPr>
              <a:tblGrid>
                <a:gridCol w="1249263">
                  <a:extLst>
                    <a:ext uri="{9D8B030D-6E8A-4147-A177-3AD203B41FA5}">
                      <a16:colId xmlns:a16="http://schemas.microsoft.com/office/drawing/2014/main" val="2249225506"/>
                    </a:ext>
                  </a:extLst>
                </a:gridCol>
                <a:gridCol w="1833305">
                  <a:extLst>
                    <a:ext uri="{9D8B030D-6E8A-4147-A177-3AD203B41FA5}">
                      <a16:colId xmlns:a16="http://schemas.microsoft.com/office/drawing/2014/main" val="3647684050"/>
                    </a:ext>
                  </a:extLst>
                </a:gridCol>
                <a:gridCol w="3070520">
                  <a:extLst>
                    <a:ext uri="{9D8B030D-6E8A-4147-A177-3AD203B41FA5}">
                      <a16:colId xmlns:a16="http://schemas.microsoft.com/office/drawing/2014/main" val="1037012536"/>
                    </a:ext>
                  </a:extLst>
                </a:gridCol>
                <a:gridCol w="2591755">
                  <a:extLst>
                    <a:ext uri="{9D8B030D-6E8A-4147-A177-3AD203B41FA5}">
                      <a16:colId xmlns:a16="http://schemas.microsoft.com/office/drawing/2014/main" val="1673412696"/>
                    </a:ext>
                  </a:extLst>
                </a:gridCol>
              </a:tblGrid>
              <a:tr h="903862">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algn="l" fontAlgn="ctr"/>
                      <a:r>
                        <a:rPr lang="en-GB" sz="1600" b="1" u="none" strike="noStrike" dirty="0">
                          <a:effectLst/>
                        </a:rPr>
                        <a:t>Name</a:t>
                      </a:r>
                      <a:endParaRPr lang="en-GB" sz="1600" b="1" i="0" u="none" strike="noStrike" dirty="0">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algn="l" fontAlgn="ctr"/>
                      <a:r>
                        <a:rPr lang="en-GB" sz="1600" b="1" u="none" strike="noStrike" dirty="0">
                          <a:effectLst/>
                        </a:rPr>
                        <a:t>CIDR block</a:t>
                      </a:r>
                      <a:endParaRPr lang="en-GB" sz="1600" b="1" i="0" u="none" strike="noStrike" dirty="0">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algn="l" fontAlgn="ctr"/>
                      <a:r>
                        <a:rPr lang="en-GB" sz="1600" b="1" u="none" strike="noStrike" dirty="0">
                          <a:effectLst/>
                        </a:rPr>
                        <a:t>Address range</a:t>
                      </a:r>
                      <a:endParaRPr lang="en-GB" sz="1600" b="1" i="0" u="none" strike="noStrike" dirty="0">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b="1" kern="1200">
                          <a:solidFill>
                            <a:schemeClr val="lt1"/>
                          </a:solidFill>
                          <a:latin typeface="Garamond" panose="02020404030301010803"/>
                        </a:defRPr>
                      </a:lvl1pPr>
                      <a:lvl2pPr marL="466371" algn="l" defTabSz="932742" rtl="0" eaLnBrk="1" latinLnBrk="0" hangingPunct="1">
                        <a:defRPr sz="1800" b="1" kern="1200">
                          <a:solidFill>
                            <a:schemeClr val="lt1"/>
                          </a:solidFill>
                          <a:latin typeface="Garamond" panose="02020404030301010803"/>
                        </a:defRPr>
                      </a:lvl2pPr>
                      <a:lvl3pPr marL="932742" algn="l" defTabSz="932742" rtl="0" eaLnBrk="1" latinLnBrk="0" hangingPunct="1">
                        <a:defRPr sz="1800" b="1" kern="1200">
                          <a:solidFill>
                            <a:schemeClr val="lt1"/>
                          </a:solidFill>
                          <a:latin typeface="Garamond" panose="02020404030301010803"/>
                        </a:defRPr>
                      </a:lvl3pPr>
                      <a:lvl4pPr marL="1399113" algn="l" defTabSz="932742" rtl="0" eaLnBrk="1" latinLnBrk="0" hangingPunct="1">
                        <a:defRPr sz="1800" b="1" kern="1200">
                          <a:solidFill>
                            <a:schemeClr val="lt1"/>
                          </a:solidFill>
                          <a:latin typeface="Garamond" panose="02020404030301010803"/>
                        </a:defRPr>
                      </a:lvl4pPr>
                      <a:lvl5pPr marL="1865484" algn="l" defTabSz="932742" rtl="0" eaLnBrk="1" latinLnBrk="0" hangingPunct="1">
                        <a:defRPr sz="1800" b="1" kern="1200">
                          <a:solidFill>
                            <a:schemeClr val="lt1"/>
                          </a:solidFill>
                          <a:latin typeface="Garamond" panose="02020404030301010803"/>
                        </a:defRPr>
                      </a:lvl5pPr>
                      <a:lvl6pPr marL="2331856" algn="l" defTabSz="932742" rtl="0" eaLnBrk="1" latinLnBrk="0" hangingPunct="1">
                        <a:defRPr sz="1800" b="1" kern="1200">
                          <a:solidFill>
                            <a:schemeClr val="lt1"/>
                          </a:solidFill>
                          <a:latin typeface="Garamond" panose="02020404030301010803"/>
                        </a:defRPr>
                      </a:lvl6pPr>
                      <a:lvl7pPr marL="2798226" algn="l" defTabSz="932742" rtl="0" eaLnBrk="1" latinLnBrk="0" hangingPunct="1">
                        <a:defRPr sz="1800" b="1" kern="1200">
                          <a:solidFill>
                            <a:schemeClr val="lt1"/>
                          </a:solidFill>
                          <a:latin typeface="Garamond" panose="02020404030301010803"/>
                        </a:defRPr>
                      </a:lvl7pPr>
                      <a:lvl8pPr marL="3264597" algn="l" defTabSz="932742" rtl="0" eaLnBrk="1" latinLnBrk="0" hangingPunct="1">
                        <a:defRPr sz="1800" b="1" kern="1200">
                          <a:solidFill>
                            <a:schemeClr val="lt1"/>
                          </a:solidFill>
                          <a:latin typeface="Garamond" panose="02020404030301010803"/>
                        </a:defRPr>
                      </a:lvl8pPr>
                      <a:lvl9pPr marL="3730969" algn="l" defTabSz="932742" rtl="0" eaLnBrk="1" latinLnBrk="0" hangingPunct="1">
                        <a:defRPr sz="1800" b="1" kern="1200">
                          <a:solidFill>
                            <a:schemeClr val="lt1"/>
                          </a:solidFill>
                          <a:latin typeface="Garamond" panose="02020404030301010803"/>
                        </a:defRPr>
                      </a:lvl9pPr>
                    </a:lstStyle>
                    <a:p>
                      <a:pPr algn="l" fontAlgn="ctr"/>
                      <a:r>
                        <a:rPr lang="en-GB" sz="1600" b="1" u="none" strike="noStrike">
                          <a:effectLst/>
                        </a:rPr>
                        <a:t>Number of addresses</a:t>
                      </a:r>
                      <a:endParaRPr lang="en-GB" sz="1600" b="1" i="0" u="none" strike="noStrike">
                        <a:solidFill>
                          <a:srgbClr val="222222"/>
                        </a:solidFill>
                        <a:effectLst/>
                        <a:latin typeface="Arial" panose="020B0604020202020204" pitchFamily="34" charset="0"/>
                      </a:endParaRPr>
                    </a:p>
                  </a:txBody>
                  <a:tcPr marL="137160" marR="137160" marT="137160" marB="137160" anchor="ctr"/>
                </a:tc>
                <a:extLst>
                  <a:ext uri="{0D108BD9-81ED-4DB2-BD59-A6C34878D82A}">
                    <a16:rowId xmlns:a16="http://schemas.microsoft.com/office/drawing/2014/main" val="1872432358"/>
                  </a:ext>
                </a:extLst>
              </a:tr>
              <a:tr h="882786">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24-bit block</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10.0.0.0/8</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dirty="0">
                          <a:effectLst/>
                        </a:rPr>
                        <a:t>10.0.0.0 – 10.255.255.255</a:t>
                      </a:r>
                      <a:endParaRPr lang="en-GB" sz="1600" b="0" i="0" u="none" strike="noStrike" dirty="0">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dirty="0">
                          <a:effectLst/>
                        </a:rPr>
                        <a:t>16777216</a:t>
                      </a:r>
                      <a:endParaRPr lang="en-GB" sz="1600" b="0" i="0" u="none" strike="noStrike" dirty="0">
                        <a:solidFill>
                          <a:srgbClr val="222222"/>
                        </a:solidFill>
                        <a:effectLst/>
                        <a:latin typeface="Arial" panose="020B0604020202020204" pitchFamily="34" charset="0"/>
                      </a:endParaRPr>
                    </a:p>
                  </a:txBody>
                  <a:tcPr marL="137160" marR="137160" marT="137160" marB="137160" anchor="ctr"/>
                </a:tc>
                <a:extLst>
                  <a:ext uri="{0D108BD9-81ED-4DB2-BD59-A6C34878D82A}">
                    <a16:rowId xmlns:a16="http://schemas.microsoft.com/office/drawing/2014/main" val="1330747009"/>
                  </a:ext>
                </a:extLst>
              </a:tr>
              <a:tr h="903862">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20-bit block</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172.16.0.0/12</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dirty="0">
                          <a:effectLst/>
                        </a:rPr>
                        <a:t>172.16.0.0 – 172.31.255.255</a:t>
                      </a:r>
                      <a:endParaRPr lang="en-GB" sz="1600" b="0" i="0" u="none" strike="noStrike" dirty="0">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dirty="0">
                          <a:effectLst/>
                        </a:rPr>
                        <a:t>1048576</a:t>
                      </a:r>
                      <a:endParaRPr lang="en-GB" sz="1600" b="0" i="0" u="none" strike="noStrike" dirty="0">
                        <a:solidFill>
                          <a:srgbClr val="222222"/>
                        </a:solidFill>
                        <a:effectLst/>
                        <a:latin typeface="Arial" panose="020B0604020202020204" pitchFamily="34" charset="0"/>
                      </a:endParaRPr>
                    </a:p>
                  </a:txBody>
                  <a:tcPr marL="137160" marR="137160" marT="137160" marB="137160" anchor="ctr"/>
                </a:tc>
                <a:extLst>
                  <a:ext uri="{0D108BD9-81ED-4DB2-BD59-A6C34878D82A}">
                    <a16:rowId xmlns:a16="http://schemas.microsoft.com/office/drawing/2014/main" val="3638108781"/>
                  </a:ext>
                </a:extLst>
              </a:tr>
              <a:tr h="903862">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16-bit block</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192.168.0.0/16</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a:effectLst/>
                        </a:rPr>
                        <a:t>192.168.0.0 – 192.168.255.255</a:t>
                      </a:r>
                      <a:endParaRPr lang="en-GB" sz="1600" b="0" i="0" u="none" strike="noStrike">
                        <a:solidFill>
                          <a:srgbClr val="222222"/>
                        </a:solidFill>
                        <a:effectLst/>
                        <a:latin typeface="Arial" panose="020B0604020202020204" pitchFamily="34" charset="0"/>
                      </a:endParaRPr>
                    </a:p>
                  </a:txBody>
                  <a:tcPr marL="137160" marR="137160" marT="137160" marB="137160" anchor="ctr"/>
                </a:tc>
                <a:tc>
                  <a:txBody>
                    <a:bodyPr/>
                    <a:lstStyle>
                      <a:lvl1pPr marL="0" algn="l" defTabSz="932742" rtl="0" eaLnBrk="1" latinLnBrk="0" hangingPunct="1">
                        <a:defRPr sz="1800" kern="1200">
                          <a:solidFill>
                            <a:schemeClr val="lt1"/>
                          </a:solidFill>
                          <a:latin typeface="Garamond" panose="02020404030301010803"/>
                        </a:defRPr>
                      </a:lvl1pPr>
                      <a:lvl2pPr marL="466371" algn="l" defTabSz="932742" rtl="0" eaLnBrk="1" latinLnBrk="0" hangingPunct="1">
                        <a:defRPr sz="1800" kern="1200">
                          <a:solidFill>
                            <a:schemeClr val="lt1"/>
                          </a:solidFill>
                          <a:latin typeface="Garamond" panose="02020404030301010803"/>
                        </a:defRPr>
                      </a:lvl2pPr>
                      <a:lvl3pPr marL="932742" algn="l" defTabSz="932742" rtl="0" eaLnBrk="1" latinLnBrk="0" hangingPunct="1">
                        <a:defRPr sz="1800" kern="1200">
                          <a:solidFill>
                            <a:schemeClr val="lt1"/>
                          </a:solidFill>
                          <a:latin typeface="Garamond" panose="02020404030301010803"/>
                        </a:defRPr>
                      </a:lvl3pPr>
                      <a:lvl4pPr marL="1399113" algn="l" defTabSz="932742" rtl="0" eaLnBrk="1" latinLnBrk="0" hangingPunct="1">
                        <a:defRPr sz="1800" kern="1200">
                          <a:solidFill>
                            <a:schemeClr val="lt1"/>
                          </a:solidFill>
                          <a:latin typeface="Garamond" panose="02020404030301010803"/>
                        </a:defRPr>
                      </a:lvl4pPr>
                      <a:lvl5pPr marL="1865484" algn="l" defTabSz="932742" rtl="0" eaLnBrk="1" latinLnBrk="0" hangingPunct="1">
                        <a:defRPr sz="1800" kern="1200">
                          <a:solidFill>
                            <a:schemeClr val="lt1"/>
                          </a:solidFill>
                          <a:latin typeface="Garamond" panose="02020404030301010803"/>
                        </a:defRPr>
                      </a:lvl5pPr>
                      <a:lvl6pPr marL="2331856" algn="l" defTabSz="932742" rtl="0" eaLnBrk="1" latinLnBrk="0" hangingPunct="1">
                        <a:defRPr sz="1800" kern="1200">
                          <a:solidFill>
                            <a:schemeClr val="lt1"/>
                          </a:solidFill>
                          <a:latin typeface="Garamond" panose="02020404030301010803"/>
                        </a:defRPr>
                      </a:lvl6pPr>
                      <a:lvl7pPr marL="2798226" algn="l" defTabSz="932742" rtl="0" eaLnBrk="1" latinLnBrk="0" hangingPunct="1">
                        <a:defRPr sz="1800" kern="1200">
                          <a:solidFill>
                            <a:schemeClr val="lt1"/>
                          </a:solidFill>
                          <a:latin typeface="Garamond" panose="02020404030301010803"/>
                        </a:defRPr>
                      </a:lvl7pPr>
                      <a:lvl8pPr marL="3264597" algn="l" defTabSz="932742" rtl="0" eaLnBrk="1" latinLnBrk="0" hangingPunct="1">
                        <a:defRPr sz="1800" kern="1200">
                          <a:solidFill>
                            <a:schemeClr val="lt1"/>
                          </a:solidFill>
                          <a:latin typeface="Garamond" panose="02020404030301010803"/>
                        </a:defRPr>
                      </a:lvl8pPr>
                      <a:lvl9pPr marL="3730969" algn="l" defTabSz="932742" rtl="0" eaLnBrk="1" latinLnBrk="0" hangingPunct="1">
                        <a:defRPr sz="1800" kern="1200">
                          <a:solidFill>
                            <a:schemeClr val="lt1"/>
                          </a:solidFill>
                          <a:latin typeface="Garamond" panose="02020404030301010803"/>
                        </a:defRPr>
                      </a:lvl9pPr>
                    </a:lstStyle>
                    <a:p>
                      <a:pPr algn="l" fontAlgn="ctr"/>
                      <a:r>
                        <a:rPr lang="en-GB" sz="1600" u="none" strike="noStrike" dirty="0">
                          <a:effectLst/>
                        </a:rPr>
                        <a:t>65536</a:t>
                      </a:r>
                      <a:endParaRPr lang="en-GB" sz="1600" b="0" i="0" u="none" strike="noStrike" dirty="0">
                        <a:solidFill>
                          <a:srgbClr val="222222"/>
                        </a:solidFill>
                        <a:effectLst/>
                        <a:latin typeface="Arial" panose="020B0604020202020204" pitchFamily="34" charset="0"/>
                      </a:endParaRPr>
                    </a:p>
                  </a:txBody>
                  <a:tcPr marL="137160" marR="137160" marT="137160" marB="137160" anchor="ctr"/>
                </a:tc>
                <a:extLst>
                  <a:ext uri="{0D108BD9-81ED-4DB2-BD59-A6C34878D82A}">
                    <a16:rowId xmlns:a16="http://schemas.microsoft.com/office/drawing/2014/main" val="1531370381"/>
                  </a:ext>
                </a:extLst>
              </a:tr>
            </a:tbl>
          </a:graphicData>
        </a:graphic>
      </p:graphicFrame>
    </p:spTree>
    <p:extLst>
      <p:ext uri="{BB962C8B-B14F-4D97-AF65-F5344CB8AC3E}">
        <p14:creationId xmlns:p14="http://schemas.microsoft.com/office/powerpoint/2010/main" val="701501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0AEF-9D39-F288-3A06-163789E18A80}"/>
              </a:ext>
            </a:extLst>
          </p:cNvPr>
          <p:cNvSpPr>
            <a:spLocks noGrp="1"/>
          </p:cNvSpPr>
          <p:nvPr>
            <p:ph type="title"/>
          </p:nvPr>
        </p:nvSpPr>
        <p:spPr/>
        <p:txBody>
          <a:bodyPr/>
          <a:lstStyle/>
          <a:p>
            <a:pPr fontAlgn="base"/>
            <a:r>
              <a:rPr lang="en-GB" b="1" dirty="0"/>
              <a:t>Activity – find your own</a:t>
            </a:r>
          </a:p>
        </p:txBody>
      </p:sp>
      <p:sp>
        <p:nvSpPr>
          <p:cNvPr id="8" name="TextBox 7">
            <a:extLst>
              <a:ext uri="{FF2B5EF4-FFF2-40B4-BE49-F238E27FC236}">
                <a16:creationId xmlns:a16="http://schemas.microsoft.com/office/drawing/2014/main" id="{53224891-71ED-30D0-819C-459B75284035}"/>
              </a:ext>
            </a:extLst>
          </p:cNvPr>
          <p:cNvSpPr txBox="1"/>
          <p:nvPr/>
        </p:nvSpPr>
        <p:spPr>
          <a:xfrm>
            <a:off x="588263" y="1732293"/>
            <a:ext cx="9545088" cy="2518382"/>
          </a:xfrm>
          <a:prstGeom prst="rect">
            <a:avLst/>
          </a:prstGeom>
          <a:noFill/>
        </p:spPr>
        <p:txBody>
          <a:bodyPr wrap="square">
            <a:spAutoFit/>
          </a:bodyPr>
          <a:lstStyle/>
          <a:p>
            <a:pPr indent="-514350">
              <a:buFont typeface="+mj-lt"/>
              <a:buAutoNum type="arabicPeriod"/>
            </a:pPr>
            <a:r>
              <a:rPr lang="en-GB" sz="2800" dirty="0">
                <a:latin typeface="Segoe UI" panose="020B0502040204020203" pitchFamily="34" charset="0"/>
                <a:cs typeface="Segoe UI" panose="020B0502040204020203" pitchFamily="34" charset="0"/>
              </a:rPr>
              <a:t>Private IP address</a:t>
            </a:r>
          </a:p>
          <a:p>
            <a:pPr indent="-514350">
              <a:buFont typeface="+mj-lt"/>
              <a:buAutoNum type="arabicPeriod"/>
            </a:pPr>
            <a:endParaRPr lang="en-GB" sz="2800" dirty="0">
              <a:latin typeface="Segoe UI" panose="020B0502040204020203" pitchFamily="34" charset="0"/>
              <a:cs typeface="Segoe UI" panose="020B0502040204020203" pitchFamily="34" charset="0"/>
            </a:endParaRPr>
          </a:p>
          <a:p>
            <a:pPr indent="-514350">
              <a:buFont typeface="+mj-lt"/>
              <a:buAutoNum type="arabicPeriod"/>
            </a:pPr>
            <a:r>
              <a:rPr lang="en-GB" sz="2800" dirty="0">
                <a:latin typeface="Segoe UI" panose="020B0502040204020203" pitchFamily="34" charset="0"/>
                <a:cs typeface="Segoe UI" panose="020B0502040204020203" pitchFamily="34" charset="0"/>
              </a:rPr>
              <a:t>Physical (Mac) address</a:t>
            </a:r>
          </a:p>
          <a:p>
            <a:pPr indent="-514350">
              <a:buFont typeface="+mj-lt"/>
              <a:buAutoNum type="arabicPeriod"/>
            </a:pPr>
            <a:endParaRPr lang="en-GB" sz="2800" dirty="0">
              <a:latin typeface="Segoe UI" panose="020B0502040204020203" pitchFamily="34" charset="0"/>
              <a:cs typeface="Segoe UI" panose="020B0502040204020203" pitchFamily="34" charset="0"/>
            </a:endParaRPr>
          </a:p>
          <a:p>
            <a:pPr indent="-514350">
              <a:buFont typeface="+mj-lt"/>
              <a:buAutoNum type="arabicPeriod"/>
            </a:pPr>
            <a:r>
              <a:rPr lang="en-GB" sz="2800" dirty="0">
                <a:latin typeface="Segoe UI" panose="020B0502040204020203" pitchFamily="34" charset="0"/>
                <a:cs typeface="Segoe UI" panose="020B0502040204020203" pitchFamily="34" charset="0"/>
              </a:rPr>
              <a:t>Public IP address</a:t>
            </a:r>
          </a:p>
          <a:p>
            <a:pPr marL="342900" indent="-342900">
              <a:buFont typeface="+mj-lt"/>
              <a:buAutoNum type="arabicPeriod"/>
            </a:pPr>
            <a:endParaRPr lang="en-GB" dirty="0"/>
          </a:p>
        </p:txBody>
      </p:sp>
    </p:spTree>
    <p:extLst>
      <p:ext uri="{BB962C8B-B14F-4D97-AF65-F5344CB8AC3E}">
        <p14:creationId xmlns:p14="http://schemas.microsoft.com/office/powerpoint/2010/main" val="30356638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DNS protocol</a:t>
            </a:r>
          </a:p>
        </p:txBody>
      </p:sp>
      <p:pic>
        <p:nvPicPr>
          <p:cNvPr id="4" name="Picture 2" descr="See the source image">
            <a:extLst>
              <a:ext uri="{FF2B5EF4-FFF2-40B4-BE49-F238E27FC236}">
                <a16:creationId xmlns:a16="http://schemas.microsoft.com/office/drawing/2014/main" id="{B2836CF4-7469-1CDD-C2CF-D26E3F896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642" y="1265491"/>
            <a:ext cx="9358716" cy="5264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9384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fontAlgn="base"/>
            <a:r>
              <a:rPr lang="en-GB" b="1" dirty="0"/>
              <a:t>Azure networking services overview</a:t>
            </a:r>
          </a:p>
        </p:txBody>
      </p:sp>
      <p:sp>
        <p:nvSpPr>
          <p:cNvPr id="6" name="TextBox 5">
            <a:extLst>
              <a:ext uri="{FF2B5EF4-FFF2-40B4-BE49-F238E27FC236}">
                <a16:creationId xmlns:a16="http://schemas.microsoft.com/office/drawing/2014/main" id="{E3E21D4F-2320-CCB2-3FE9-B4A487ED65E1}"/>
              </a:ext>
            </a:extLst>
          </p:cNvPr>
          <p:cNvSpPr txBox="1"/>
          <p:nvPr/>
        </p:nvSpPr>
        <p:spPr>
          <a:xfrm>
            <a:off x="588262" y="1675964"/>
            <a:ext cx="11018519" cy="3785652"/>
          </a:xfrm>
          <a:prstGeom prst="rect">
            <a:avLst/>
          </a:prstGeom>
          <a:noFill/>
        </p:spPr>
        <p:txBody>
          <a:bodyPr wrap="square">
            <a:spAutoFit/>
          </a:bodyPr>
          <a:lstStyle/>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Connectivity services: </a:t>
            </a:r>
            <a:r>
              <a:rPr lang="en-GB" sz="2000" dirty="0">
                <a:latin typeface="Segoe UI" panose="020B0502040204020203" pitchFamily="34" charset="0"/>
                <a:cs typeface="Segoe UI" panose="020B0502040204020203" pitchFamily="34" charset="0"/>
              </a:rPr>
              <a:t>Connect Azure resources and on-premises resources using any or a combination of these networking services in Azure - Virtual Network (</a:t>
            </a:r>
            <a:r>
              <a:rPr lang="en-GB" sz="2000" dirty="0" err="1">
                <a:latin typeface="Segoe UI" panose="020B0502040204020203" pitchFamily="34" charset="0"/>
                <a:cs typeface="Segoe UI" panose="020B0502040204020203" pitchFamily="34" charset="0"/>
              </a:rPr>
              <a:t>VNet</a:t>
            </a:r>
            <a:r>
              <a:rPr lang="en-GB" sz="2000" dirty="0">
                <a:latin typeface="Segoe UI" panose="020B0502040204020203" pitchFamily="34" charset="0"/>
                <a:cs typeface="Segoe UI" panose="020B0502040204020203" pitchFamily="34" charset="0"/>
              </a:rPr>
              <a:t>), ExpressRoute, VPN Gateway, </a:t>
            </a:r>
            <a:r>
              <a:rPr lang="en-GB" sz="2000" dirty="0" err="1">
                <a:latin typeface="Segoe UI" panose="020B0502040204020203" pitchFamily="34" charset="0"/>
                <a:cs typeface="Segoe UI" panose="020B0502040204020203" pitchFamily="34" charset="0"/>
              </a:rPr>
              <a:t>vWAN</a:t>
            </a:r>
            <a:r>
              <a:rPr lang="en-GB" sz="2000" dirty="0">
                <a:latin typeface="Segoe UI" panose="020B0502040204020203" pitchFamily="34" charset="0"/>
                <a:cs typeface="Segoe UI" panose="020B0502040204020203" pitchFamily="34" charset="0"/>
              </a:rPr>
              <a:t>, Azure DNS, Peering service, and Azure Bastion.</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Application protection services: </a:t>
            </a:r>
            <a:r>
              <a:rPr lang="en-GB" sz="2000" dirty="0">
                <a:latin typeface="Segoe UI" panose="020B0502040204020203" pitchFamily="34" charset="0"/>
                <a:cs typeface="Segoe UI" panose="020B0502040204020203" pitchFamily="34" charset="0"/>
              </a:rPr>
              <a:t>Protect your applications using any or a combination of these networking services in Azure - Load Balancer, DDoS protection, Firewall, Network Security Groups and Web Application Firewall.</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Application delivery services: </a:t>
            </a:r>
            <a:r>
              <a:rPr lang="en-GB" sz="2000" dirty="0">
                <a:latin typeface="Segoe UI" panose="020B0502040204020203" pitchFamily="34" charset="0"/>
                <a:cs typeface="Segoe UI" panose="020B0502040204020203" pitchFamily="34" charset="0"/>
              </a:rPr>
              <a:t>Deliver applications in the Azure network using any or a combination of these networking services in Azure - Content Delivery Network (CDN), Azure Front Door Service, Traffic Manager, Application Gateway and Load Balancer.</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Network monitoring: </a:t>
            </a:r>
            <a:r>
              <a:rPr lang="en-GB" sz="2000" dirty="0">
                <a:latin typeface="Segoe UI" panose="020B0502040204020203" pitchFamily="34" charset="0"/>
                <a:cs typeface="Segoe UI" panose="020B0502040204020203" pitchFamily="34" charset="0"/>
              </a:rPr>
              <a:t>Monitor your network resources using any or a combination of these networking services in Azure - Network Watcher, ExpressRoute Monitor, Azure Monitor, or </a:t>
            </a:r>
            <a:r>
              <a:rPr lang="en-GB" sz="2000" dirty="0" err="1">
                <a:latin typeface="Segoe UI" panose="020B0502040204020203" pitchFamily="34" charset="0"/>
                <a:cs typeface="Segoe UI" panose="020B0502040204020203" pitchFamily="34" charset="0"/>
              </a:rPr>
              <a:t>VNet</a:t>
            </a:r>
            <a:r>
              <a:rPr lang="en-GB" sz="2000" dirty="0">
                <a:latin typeface="Segoe UI" panose="020B0502040204020203" pitchFamily="34" charset="0"/>
                <a:cs typeface="Segoe UI" panose="020B0502040204020203" pitchFamily="34" charset="0"/>
              </a:rPr>
              <a:t> Terminal Access Point (TAP).</a:t>
            </a:r>
          </a:p>
        </p:txBody>
      </p:sp>
    </p:spTree>
    <p:extLst>
      <p:ext uri="{BB962C8B-B14F-4D97-AF65-F5344CB8AC3E}">
        <p14:creationId xmlns:p14="http://schemas.microsoft.com/office/powerpoint/2010/main" val="36909934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r>
              <a:rPr lang="en-GB" dirty="0"/>
              <a:t>Virtual Network (</a:t>
            </a:r>
            <a:r>
              <a:rPr lang="en-GB" dirty="0" err="1"/>
              <a:t>VNet</a:t>
            </a:r>
            <a:r>
              <a:rPr lang="en-GB" dirty="0"/>
              <a:t>)</a:t>
            </a:r>
          </a:p>
        </p:txBody>
      </p:sp>
      <p:sp>
        <p:nvSpPr>
          <p:cNvPr id="6" name="TextBox 5">
            <a:extLst>
              <a:ext uri="{FF2B5EF4-FFF2-40B4-BE49-F238E27FC236}">
                <a16:creationId xmlns:a16="http://schemas.microsoft.com/office/drawing/2014/main" id="{68AFBD14-ABE5-F87D-3E9C-EC3DFD9B09C8}"/>
              </a:ext>
            </a:extLst>
          </p:cNvPr>
          <p:cNvSpPr txBox="1"/>
          <p:nvPr/>
        </p:nvSpPr>
        <p:spPr>
          <a:xfrm>
            <a:off x="588263" y="2197509"/>
            <a:ext cx="6195995" cy="4401205"/>
          </a:xfrm>
          <a:prstGeom prst="rect">
            <a:avLst/>
          </a:prstGeom>
          <a:noFill/>
        </p:spPr>
        <p:txBody>
          <a:bodyPr wrap="square">
            <a:spAutoFit/>
          </a:bodyPr>
          <a:lstStyle/>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Communicate between Azure resources: </a:t>
            </a:r>
            <a:r>
              <a:rPr lang="en-GB" sz="2000" dirty="0">
                <a:latin typeface="Segoe UI" panose="020B0502040204020203" pitchFamily="34" charset="0"/>
                <a:cs typeface="Segoe UI" panose="020B0502040204020203" pitchFamily="34" charset="0"/>
              </a:rPr>
              <a:t>You can deploy VMs, and several other types of Azure resources to a virtual network.</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Communicate between each other: </a:t>
            </a:r>
            <a:r>
              <a:rPr lang="en-GB" sz="2000" dirty="0">
                <a:latin typeface="Segoe UI" panose="020B0502040204020203" pitchFamily="34" charset="0"/>
                <a:cs typeface="Segoe UI" panose="020B0502040204020203" pitchFamily="34" charset="0"/>
              </a:rPr>
              <a:t>You can connect virtual networks to each other.</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Communicate to the internet: </a:t>
            </a:r>
            <a:r>
              <a:rPr lang="en-GB" sz="2000" dirty="0">
                <a:latin typeface="Segoe UI" panose="020B0502040204020203" pitchFamily="34" charset="0"/>
                <a:cs typeface="Segoe UI" panose="020B0502040204020203" pitchFamily="34" charset="0"/>
              </a:rPr>
              <a:t>All resources in a </a:t>
            </a:r>
            <a:r>
              <a:rPr lang="en-GB" sz="2000" dirty="0" err="1">
                <a:latin typeface="Segoe UI" panose="020B0502040204020203" pitchFamily="34" charset="0"/>
                <a:cs typeface="Segoe UI" panose="020B0502040204020203" pitchFamily="34" charset="0"/>
              </a:rPr>
              <a:t>VNet</a:t>
            </a:r>
            <a:r>
              <a:rPr lang="en-GB" sz="2000" dirty="0">
                <a:latin typeface="Segoe UI" panose="020B0502040204020203" pitchFamily="34" charset="0"/>
                <a:cs typeface="Segoe UI" panose="020B0502040204020203" pitchFamily="34" charset="0"/>
              </a:rPr>
              <a:t> can communicate outbound to the internet, by default. You can communicate inbound to a resource by assigning a public IP address or a public Load Balancer. </a:t>
            </a:r>
          </a:p>
          <a:p>
            <a:pPr marL="342900" indent="-342900">
              <a:buFont typeface="Arial" panose="020B0604020202020204" pitchFamily="34" charset="0"/>
              <a:buChar char="•"/>
            </a:pPr>
            <a:r>
              <a:rPr lang="en-GB" sz="2000" b="1" dirty="0">
                <a:latin typeface="Segoe UI" panose="020B0502040204020203" pitchFamily="34" charset="0"/>
                <a:cs typeface="Segoe UI" panose="020B0502040204020203" pitchFamily="34" charset="0"/>
              </a:rPr>
              <a:t>Communicate with on-premises networks: </a:t>
            </a:r>
            <a:r>
              <a:rPr lang="en-GB" sz="2000" dirty="0">
                <a:latin typeface="Segoe UI" panose="020B0502040204020203" pitchFamily="34" charset="0"/>
                <a:cs typeface="Segoe UI" panose="020B0502040204020203" pitchFamily="34" charset="0"/>
              </a:rPr>
              <a:t>You can connect your on-premises computers and networks to a virtual network with either ExpressRoute or a VPN connectivity.</a:t>
            </a:r>
          </a:p>
        </p:txBody>
      </p:sp>
      <p:pic>
        <p:nvPicPr>
          <p:cNvPr id="8" name="Picture 2" descr="See the source image">
            <a:extLst>
              <a:ext uri="{FF2B5EF4-FFF2-40B4-BE49-F238E27FC236}">
                <a16:creationId xmlns:a16="http://schemas.microsoft.com/office/drawing/2014/main" id="{A8D39B28-A0FF-E1E6-E6E4-9C78C8E3E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194" y="2227006"/>
            <a:ext cx="4800228" cy="27217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4385BF-66D6-BF28-CD2D-39C2441E1960}"/>
              </a:ext>
            </a:extLst>
          </p:cNvPr>
          <p:cNvSpPr txBox="1"/>
          <p:nvPr/>
        </p:nvSpPr>
        <p:spPr>
          <a:xfrm>
            <a:off x="455161" y="1295936"/>
            <a:ext cx="11151622" cy="707886"/>
          </a:xfrm>
          <a:prstGeom prst="rect">
            <a:avLst/>
          </a:prstGeom>
          <a:noFill/>
        </p:spPr>
        <p:txBody>
          <a:bodyPr wrap="square">
            <a:spAutoFit/>
          </a:bodyPr>
          <a:lstStyle/>
          <a:p>
            <a:r>
              <a:rPr lang="en-GB" sz="2000" dirty="0">
                <a:latin typeface="Segoe UI" panose="020B0502040204020203" pitchFamily="34" charset="0"/>
                <a:cs typeface="Segoe UI" panose="020B0502040204020203" pitchFamily="34" charset="0"/>
              </a:rPr>
              <a:t>Azure Virtual Network (</a:t>
            </a:r>
            <a:r>
              <a:rPr lang="en-GB" sz="2000" dirty="0" err="1">
                <a:latin typeface="Segoe UI" panose="020B0502040204020203" pitchFamily="34" charset="0"/>
                <a:cs typeface="Segoe UI" panose="020B0502040204020203" pitchFamily="34" charset="0"/>
              </a:rPr>
              <a:t>VNet</a:t>
            </a:r>
            <a:r>
              <a:rPr lang="en-GB" sz="2000" dirty="0">
                <a:latin typeface="Segoe UI" panose="020B0502040204020203" pitchFamily="34" charset="0"/>
                <a:cs typeface="Segoe UI" panose="020B0502040204020203" pitchFamily="34" charset="0"/>
              </a:rPr>
              <a:t>) is the fundamental building block for your private network in Azure. You can use </a:t>
            </a:r>
            <a:r>
              <a:rPr lang="en-GB" sz="2000" dirty="0" err="1">
                <a:latin typeface="Segoe UI" panose="020B0502040204020203" pitchFamily="34" charset="0"/>
                <a:cs typeface="Segoe UI" panose="020B0502040204020203" pitchFamily="34" charset="0"/>
              </a:rPr>
              <a:t>Vnets</a:t>
            </a:r>
            <a:r>
              <a:rPr lang="en-GB" sz="2000" dirty="0">
                <a:latin typeface="Segoe UI" panose="020B0502040204020203" pitchFamily="34" charset="0"/>
                <a:cs typeface="Segoe UI" panose="020B0502040204020203" pitchFamily="34" charset="0"/>
              </a:rPr>
              <a:t> to:</a:t>
            </a:r>
          </a:p>
        </p:txBody>
      </p:sp>
    </p:spTree>
    <p:extLst>
      <p:ext uri="{BB962C8B-B14F-4D97-AF65-F5344CB8AC3E}">
        <p14:creationId xmlns:p14="http://schemas.microsoft.com/office/powerpoint/2010/main" val="3250886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Express Route vs VPN gateway</a:t>
            </a:r>
          </a:p>
        </p:txBody>
      </p:sp>
      <p:pic>
        <p:nvPicPr>
          <p:cNvPr id="4" name="Picture 3">
            <a:extLst>
              <a:ext uri="{FF2B5EF4-FFF2-40B4-BE49-F238E27FC236}">
                <a16:creationId xmlns:a16="http://schemas.microsoft.com/office/drawing/2014/main" id="{037726CC-F896-BF0C-1ED8-4067A428108D}"/>
              </a:ext>
            </a:extLst>
          </p:cNvPr>
          <p:cNvPicPr>
            <a:picLocks noChangeAspect="1"/>
          </p:cNvPicPr>
          <p:nvPr/>
        </p:nvPicPr>
        <p:blipFill>
          <a:blip r:embed="rId3"/>
          <a:stretch>
            <a:fillRect/>
          </a:stretch>
        </p:blipFill>
        <p:spPr>
          <a:xfrm>
            <a:off x="1140837" y="1333491"/>
            <a:ext cx="9910326" cy="5067309"/>
          </a:xfrm>
          <a:prstGeom prst="rect">
            <a:avLst/>
          </a:prstGeom>
        </p:spPr>
      </p:pic>
    </p:spTree>
    <p:extLst>
      <p:ext uri="{BB962C8B-B14F-4D97-AF65-F5344CB8AC3E}">
        <p14:creationId xmlns:p14="http://schemas.microsoft.com/office/powerpoint/2010/main" val="2159223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Virtual WAN (</a:t>
            </a:r>
            <a:r>
              <a:rPr lang="en-GB" b="1" dirty="0" err="1"/>
              <a:t>vWAN</a:t>
            </a:r>
            <a:r>
              <a:rPr lang="en-GB" b="1" dirty="0"/>
              <a:t>)</a:t>
            </a:r>
          </a:p>
        </p:txBody>
      </p:sp>
      <p:sp>
        <p:nvSpPr>
          <p:cNvPr id="5" name="AutoShape 6" descr="Virtual WAN diagram.">
            <a:extLst>
              <a:ext uri="{FF2B5EF4-FFF2-40B4-BE49-F238E27FC236}">
                <a16:creationId xmlns:a16="http://schemas.microsoft.com/office/drawing/2014/main" id="{E95F32DE-3664-E1ED-820A-DCAA1A52ED7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a:extLst>
              <a:ext uri="{FF2B5EF4-FFF2-40B4-BE49-F238E27FC236}">
                <a16:creationId xmlns:a16="http://schemas.microsoft.com/office/drawing/2014/main" id="{6E75DB5C-AF46-A051-12A9-396AECC795E0}"/>
              </a:ext>
            </a:extLst>
          </p:cNvPr>
          <p:cNvPicPr>
            <a:picLocks noChangeAspect="1"/>
          </p:cNvPicPr>
          <p:nvPr/>
        </p:nvPicPr>
        <p:blipFill>
          <a:blip r:embed="rId3"/>
          <a:stretch>
            <a:fillRect/>
          </a:stretch>
        </p:blipFill>
        <p:spPr>
          <a:xfrm>
            <a:off x="5635040" y="1261307"/>
            <a:ext cx="5968697" cy="4940710"/>
          </a:xfrm>
          <a:prstGeom prst="rect">
            <a:avLst/>
          </a:prstGeom>
        </p:spPr>
      </p:pic>
      <p:sp>
        <p:nvSpPr>
          <p:cNvPr id="8" name="TextBox 7">
            <a:extLst>
              <a:ext uri="{FF2B5EF4-FFF2-40B4-BE49-F238E27FC236}">
                <a16:creationId xmlns:a16="http://schemas.microsoft.com/office/drawing/2014/main" id="{72030077-2E29-68B6-871A-5C7103B062ED}"/>
              </a:ext>
            </a:extLst>
          </p:cNvPr>
          <p:cNvSpPr txBox="1"/>
          <p:nvPr/>
        </p:nvSpPr>
        <p:spPr>
          <a:xfrm>
            <a:off x="588263" y="1690062"/>
            <a:ext cx="4440937" cy="3477875"/>
          </a:xfrm>
          <a:prstGeom prst="rect">
            <a:avLst/>
          </a:prstGeom>
          <a:noFill/>
        </p:spPr>
        <p:txBody>
          <a:bodyPr wrap="square">
            <a:spAutoFit/>
          </a:bodyPr>
          <a:lstStyle/>
          <a:p>
            <a:r>
              <a:rPr lang="en-GB" sz="2000" dirty="0">
                <a:latin typeface="Segoe UI" panose="020B0502040204020203" pitchFamily="34" charset="0"/>
                <a:cs typeface="Segoe UI" panose="020B0502040204020203" pitchFamily="34" charset="0"/>
              </a:rPr>
              <a:t>Azure Virtual WAN brings together many Azure cloud connectivity services into a single operational interface:</a:t>
            </a:r>
          </a:p>
          <a:p>
            <a:pPr marL="285750" indent="-285750">
              <a:buFont typeface="Arial" panose="020B0604020202020204" pitchFamily="34" charset="0"/>
              <a:buChar char="•"/>
            </a:pPr>
            <a:r>
              <a:rPr lang="en-GB" sz="2000" dirty="0">
                <a:latin typeface="Segoe UI" panose="020B0502040204020203" pitchFamily="34" charset="0"/>
                <a:cs typeface="Segoe UI" panose="020B0502040204020203" pitchFamily="34" charset="0"/>
              </a:rPr>
              <a:t>ExpressRoute</a:t>
            </a:r>
          </a:p>
          <a:p>
            <a:pPr marL="285750" indent="-285750">
              <a:buFont typeface="Arial" panose="020B0604020202020204" pitchFamily="34" charset="0"/>
              <a:buChar char="•"/>
            </a:pPr>
            <a:r>
              <a:rPr lang="en-GB" sz="2000" dirty="0">
                <a:latin typeface="Segoe UI" panose="020B0502040204020203" pitchFamily="34" charset="0"/>
                <a:cs typeface="Segoe UI" panose="020B0502040204020203" pitchFamily="34" charset="0"/>
              </a:rPr>
              <a:t>Site-to-site VPN</a:t>
            </a:r>
          </a:p>
          <a:p>
            <a:pPr marL="285750" indent="-285750">
              <a:buFont typeface="Arial" panose="020B0604020202020204" pitchFamily="34" charset="0"/>
              <a:buChar char="•"/>
            </a:pPr>
            <a:r>
              <a:rPr lang="en-GB" sz="2000" dirty="0">
                <a:latin typeface="Segoe UI" panose="020B0502040204020203" pitchFamily="34" charset="0"/>
                <a:cs typeface="Segoe UI" panose="020B0502040204020203" pitchFamily="34" charset="0"/>
              </a:rPr>
              <a:t>Point-to-site user VPN</a:t>
            </a:r>
          </a:p>
          <a:p>
            <a:pPr marL="285750" indent="-285750">
              <a:buFont typeface="Arial" panose="020B0604020202020204" pitchFamily="34" charset="0"/>
              <a:buChar char="•"/>
            </a:pPr>
            <a:endParaRPr lang="en-GB" sz="2000" dirty="0">
              <a:latin typeface="Segoe UI" panose="020B0502040204020203" pitchFamily="34" charset="0"/>
              <a:cs typeface="Segoe UI" panose="020B0502040204020203" pitchFamily="34" charset="0"/>
            </a:endParaRPr>
          </a:p>
          <a:p>
            <a:r>
              <a:rPr lang="en-GB" sz="2000" dirty="0">
                <a:latin typeface="Segoe UI" panose="020B0502040204020203" pitchFamily="34" charset="0"/>
                <a:cs typeface="Segoe UI" panose="020B0502040204020203" pitchFamily="34" charset="0"/>
              </a:rPr>
              <a:t>There are two types of virtual WANs:</a:t>
            </a:r>
          </a:p>
          <a:p>
            <a:pPr marL="342900" indent="-342900">
              <a:buFont typeface="Arial" panose="020B0604020202020204" pitchFamily="34" charset="0"/>
              <a:buChar char="•"/>
            </a:pPr>
            <a:r>
              <a:rPr lang="en-GB" sz="2000" dirty="0">
                <a:latin typeface="Segoe UI" panose="020B0502040204020203" pitchFamily="34" charset="0"/>
                <a:cs typeface="Segoe UI" panose="020B0502040204020203" pitchFamily="34" charset="0"/>
              </a:rPr>
              <a:t>Basic for Site-to-site VPN only</a:t>
            </a:r>
          </a:p>
          <a:p>
            <a:pPr marL="342900" indent="-342900">
              <a:buFont typeface="Arial" panose="020B0604020202020204" pitchFamily="34" charset="0"/>
              <a:buChar char="•"/>
            </a:pPr>
            <a:r>
              <a:rPr lang="en-GB" sz="2000" dirty="0">
                <a:latin typeface="Segoe UI" panose="020B0502040204020203" pitchFamily="34" charset="0"/>
                <a:cs typeface="Segoe UI" panose="020B0502040204020203" pitchFamily="34" charset="0"/>
              </a:rPr>
              <a:t>Standard for all connectivity types</a:t>
            </a:r>
          </a:p>
        </p:txBody>
      </p:sp>
    </p:spTree>
    <p:extLst>
      <p:ext uri="{BB962C8B-B14F-4D97-AF65-F5344CB8AC3E}">
        <p14:creationId xmlns:p14="http://schemas.microsoft.com/office/powerpoint/2010/main" val="17958035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Azure Bastion</a:t>
            </a:r>
          </a:p>
        </p:txBody>
      </p:sp>
      <p:pic>
        <p:nvPicPr>
          <p:cNvPr id="4098" name="Picture 2" descr="Azure Bastion architecture.">
            <a:extLst>
              <a:ext uri="{FF2B5EF4-FFF2-40B4-BE49-F238E27FC236}">
                <a16:creationId xmlns:a16="http://schemas.microsoft.com/office/drawing/2014/main" id="{D9C19AD1-845C-1CA0-EF13-0E0B0CF2B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2787" y="2149108"/>
            <a:ext cx="5054917" cy="3364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08E6BB-6B08-FB00-DA72-02028D5F9050}"/>
              </a:ext>
            </a:extLst>
          </p:cNvPr>
          <p:cNvSpPr txBox="1"/>
          <p:nvPr/>
        </p:nvSpPr>
        <p:spPr>
          <a:xfrm>
            <a:off x="588263" y="1784586"/>
            <a:ext cx="6107505" cy="4093428"/>
          </a:xfrm>
          <a:prstGeom prst="rect">
            <a:avLst/>
          </a:prstGeom>
          <a:noFill/>
        </p:spPr>
        <p:txBody>
          <a:bodyPr wrap="square">
            <a:spAutoFit/>
          </a:bodyPr>
          <a:lstStyle/>
          <a:p>
            <a:pPr algn="l"/>
            <a:r>
              <a:rPr lang="en-GB" sz="2000" b="0" i="0" dirty="0">
                <a:solidFill>
                  <a:srgbClr val="171717"/>
                </a:solidFill>
                <a:effectLst/>
                <a:latin typeface="Segoe UI" panose="020B0502040204020203" pitchFamily="34" charset="0"/>
              </a:rPr>
              <a:t>This figure shows the architecture of an Azure Bastion deployment. In this diagram:</a:t>
            </a:r>
          </a:p>
          <a:p>
            <a:pPr algn="l"/>
            <a:endParaRPr lang="en-GB" sz="2000" b="0" i="0" dirty="0">
              <a:solidFill>
                <a:srgbClr val="171717"/>
              </a:solidFill>
              <a:effectLst/>
              <a:latin typeface="Segoe UI" panose="020B0502040204020203" pitchFamily="34" charset="0"/>
            </a:endParaRPr>
          </a:p>
          <a:p>
            <a:pPr marL="342900" indent="-342900" algn="l">
              <a:buFont typeface="Arial" panose="020B0604020202020204" pitchFamily="34" charset="0"/>
              <a:buChar char="•"/>
            </a:pPr>
            <a:r>
              <a:rPr lang="en-GB" sz="2000" b="0" i="0" dirty="0">
                <a:solidFill>
                  <a:srgbClr val="171717"/>
                </a:solidFill>
                <a:effectLst/>
                <a:latin typeface="Segoe UI" panose="020B0502040204020203" pitchFamily="34" charset="0"/>
              </a:rPr>
              <a:t>The Bastion host is deployed in the virtual network that contains the </a:t>
            </a:r>
            <a:r>
              <a:rPr lang="en-GB" sz="2000" b="0" i="0" dirty="0" err="1">
                <a:solidFill>
                  <a:srgbClr val="171717"/>
                </a:solidFill>
                <a:effectLst/>
                <a:latin typeface="Segoe UI" panose="020B0502040204020203" pitchFamily="34" charset="0"/>
              </a:rPr>
              <a:t>AzureBastionSubnet</a:t>
            </a:r>
            <a:r>
              <a:rPr lang="en-GB" sz="2000" b="0" i="0" dirty="0">
                <a:solidFill>
                  <a:srgbClr val="171717"/>
                </a:solidFill>
                <a:effectLst/>
                <a:latin typeface="Segoe UI" panose="020B0502040204020203" pitchFamily="34" charset="0"/>
              </a:rPr>
              <a:t> subnet that has a minimum /26 prefix.</a:t>
            </a:r>
          </a:p>
          <a:p>
            <a:pPr marL="342900" indent="-342900" algn="l">
              <a:buFont typeface="Arial" panose="020B0604020202020204" pitchFamily="34" charset="0"/>
              <a:buChar char="•"/>
            </a:pPr>
            <a:r>
              <a:rPr lang="en-GB" sz="2000" b="0" i="0" dirty="0">
                <a:solidFill>
                  <a:srgbClr val="171717"/>
                </a:solidFill>
                <a:effectLst/>
                <a:latin typeface="Segoe UI" panose="020B0502040204020203" pitchFamily="34" charset="0"/>
              </a:rPr>
              <a:t>The user connects to the Azure portal using any HTML5 browser.</a:t>
            </a:r>
          </a:p>
          <a:p>
            <a:pPr marL="342900" indent="-342900" algn="l">
              <a:buFont typeface="Arial" panose="020B0604020202020204" pitchFamily="34" charset="0"/>
              <a:buChar char="•"/>
            </a:pPr>
            <a:r>
              <a:rPr lang="en-GB" sz="2000" b="0" i="0" dirty="0">
                <a:solidFill>
                  <a:srgbClr val="171717"/>
                </a:solidFill>
                <a:effectLst/>
                <a:latin typeface="Segoe UI" panose="020B0502040204020203" pitchFamily="34" charset="0"/>
              </a:rPr>
              <a:t>The user selects the virtual machine to connect to.</a:t>
            </a:r>
          </a:p>
          <a:p>
            <a:pPr marL="342900" indent="-342900" algn="l">
              <a:buFont typeface="Arial" panose="020B0604020202020204" pitchFamily="34" charset="0"/>
              <a:buChar char="•"/>
            </a:pPr>
            <a:r>
              <a:rPr lang="en-GB" sz="2000" b="0" i="0" dirty="0">
                <a:solidFill>
                  <a:srgbClr val="171717"/>
                </a:solidFill>
                <a:effectLst/>
                <a:latin typeface="Segoe UI" panose="020B0502040204020203" pitchFamily="34" charset="0"/>
              </a:rPr>
              <a:t>With a single click, the RDP/SSH session opens in the browser.</a:t>
            </a:r>
          </a:p>
          <a:p>
            <a:pPr marL="342900" indent="-342900" algn="l">
              <a:buFont typeface="Arial" panose="020B0604020202020204" pitchFamily="34" charset="0"/>
              <a:buChar char="•"/>
            </a:pPr>
            <a:r>
              <a:rPr lang="en-GB" sz="2000" b="0" i="0" dirty="0">
                <a:solidFill>
                  <a:srgbClr val="171717"/>
                </a:solidFill>
                <a:effectLst/>
                <a:latin typeface="Segoe UI" panose="020B0502040204020203" pitchFamily="34" charset="0"/>
              </a:rPr>
              <a:t>No public IP is required on the Azure VM.</a:t>
            </a:r>
          </a:p>
        </p:txBody>
      </p:sp>
    </p:spTree>
    <p:extLst>
      <p:ext uri="{BB962C8B-B14F-4D97-AF65-F5344CB8AC3E}">
        <p14:creationId xmlns:p14="http://schemas.microsoft.com/office/powerpoint/2010/main" val="22765264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Azure DNS</a:t>
            </a:r>
          </a:p>
        </p:txBody>
      </p:sp>
      <p:sp>
        <p:nvSpPr>
          <p:cNvPr id="4" name="TextBox 3">
            <a:extLst>
              <a:ext uri="{FF2B5EF4-FFF2-40B4-BE49-F238E27FC236}">
                <a16:creationId xmlns:a16="http://schemas.microsoft.com/office/drawing/2014/main" id="{DA866171-8ECE-0FD2-B9B2-1C2A9A82519C}"/>
              </a:ext>
            </a:extLst>
          </p:cNvPr>
          <p:cNvSpPr txBox="1"/>
          <p:nvPr/>
        </p:nvSpPr>
        <p:spPr>
          <a:xfrm>
            <a:off x="401893" y="1830575"/>
            <a:ext cx="6131429" cy="2862322"/>
          </a:xfrm>
          <a:prstGeom prst="rect">
            <a:avLst/>
          </a:prstGeom>
          <a:noFill/>
        </p:spPr>
        <p:txBody>
          <a:bodyPr wrap="square">
            <a:spAutoFit/>
          </a:bodyPr>
          <a:lstStyle/>
          <a:p>
            <a:pPr marL="342900" indent="-342900">
              <a:buFont typeface="Arial" panose="020B0604020202020204" pitchFamily="34" charset="0"/>
              <a:buChar char="•"/>
            </a:pPr>
            <a:r>
              <a:rPr lang="en-GB" sz="2000" dirty="0">
                <a:solidFill>
                  <a:srgbClr val="171717"/>
                </a:solidFill>
                <a:latin typeface="Segoe UI" panose="020B0502040204020203" pitchFamily="34" charset="0"/>
              </a:rPr>
              <a:t>Azure DNS is a hosting service for DNS domains that provides name resolution. </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DNS domains in Azure DNS are hosted on Azure's global network of DNS name servers. </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Each DNS query is answered by the closest available DNS server to provide fast performance and high availability for your domain.</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Azure DNS supports private and public DNS domain services.</a:t>
            </a:r>
          </a:p>
        </p:txBody>
      </p:sp>
      <p:pic>
        <p:nvPicPr>
          <p:cNvPr id="1026" name="Picture 2" descr="See the source image">
            <a:extLst>
              <a:ext uri="{FF2B5EF4-FFF2-40B4-BE49-F238E27FC236}">
                <a16:creationId xmlns:a16="http://schemas.microsoft.com/office/drawing/2014/main" id="{3038B4F1-056A-2274-B0B2-B2F4DA910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198" y="1579200"/>
            <a:ext cx="4841185" cy="336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0556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41888" y="585788"/>
            <a:ext cx="7104338" cy="5683249"/>
          </a:xfrm>
        </p:spPr>
        <p:txBody>
          <a:bodyPr/>
          <a:lstStyle/>
          <a:p>
            <a:r>
              <a:rPr lang="en-US" dirty="0">
                <a:latin typeface="Segoe UI" panose="020B0502040204020203" pitchFamily="34" charset="0"/>
              </a:rPr>
              <a:t>What is networking and types of networks</a:t>
            </a:r>
          </a:p>
          <a:p>
            <a:r>
              <a:rPr lang="en-US" dirty="0">
                <a:latin typeface="Segoe UI" panose="020B0502040204020203" pitchFamily="34" charset="0"/>
              </a:rPr>
              <a:t>OSI &amp; TCP/IP model</a:t>
            </a:r>
          </a:p>
          <a:p>
            <a:r>
              <a:rPr lang="en-US" dirty="0">
                <a:latin typeface="Segoe UI" panose="020B0502040204020203" pitchFamily="34" charset="0"/>
              </a:rPr>
              <a:t>Network devices</a:t>
            </a:r>
          </a:p>
          <a:p>
            <a:r>
              <a:rPr lang="en-US" dirty="0">
                <a:latin typeface="Segoe UI" panose="020B0502040204020203" pitchFamily="34" charset="0"/>
              </a:rPr>
              <a:t>IP addressing</a:t>
            </a:r>
          </a:p>
          <a:p>
            <a:r>
              <a:rPr lang="en-US" dirty="0">
                <a:latin typeface="Segoe UI" panose="020B0502040204020203" pitchFamily="34" charset="0"/>
              </a:rPr>
              <a:t>Azure core networking services</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DDoS protection</a:t>
            </a:r>
          </a:p>
        </p:txBody>
      </p:sp>
      <p:sp>
        <p:nvSpPr>
          <p:cNvPr id="6" name="TextBox 5">
            <a:extLst>
              <a:ext uri="{FF2B5EF4-FFF2-40B4-BE49-F238E27FC236}">
                <a16:creationId xmlns:a16="http://schemas.microsoft.com/office/drawing/2014/main" id="{EE49C1CB-CF56-5DDA-F976-8343EE040CF1}"/>
              </a:ext>
            </a:extLst>
          </p:cNvPr>
          <p:cNvSpPr txBox="1"/>
          <p:nvPr/>
        </p:nvSpPr>
        <p:spPr>
          <a:xfrm>
            <a:off x="588263" y="1541750"/>
            <a:ext cx="11018520" cy="5016758"/>
          </a:xfrm>
          <a:prstGeom prst="rect">
            <a:avLst/>
          </a:prstGeom>
          <a:noFill/>
        </p:spPr>
        <p:txBody>
          <a:bodyPr wrap="square">
            <a:spAutoFit/>
          </a:bodyPr>
          <a:lstStyle/>
          <a:p>
            <a:pPr marL="342900" indent="-342900">
              <a:buFont typeface="Arial" panose="020B0604020202020204" pitchFamily="34" charset="0"/>
              <a:buChar char="•"/>
            </a:pPr>
            <a:r>
              <a:rPr lang="en-GB" sz="2000" dirty="0"/>
              <a:t>A </a:t>
            </a:r>
            <a:r>
              <a:rPr lang="en-GB" sz="2000" dirty="0">
                <a:solidFill>
                  <a:srgbClr val="171717"/>
                </a:solidFill>
                <a:latin typeface="Segoe UI" panose="020B0502040204020203" pitchFamily="34" charset="0"/>
              </a:rPr>
              <a:t>distributed denial-of-service (DDoS) is a type of computer attack that uses a number of hosts to overwhelm a server, causing a website to experience a complete system crash. </a:t>
            </a: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Azure DDoS Protection can protect applications against targeted DDoS attack. It is simple to enable on any new or existing virtual network, and it requires no application or resource changes.</a:t>
            </a: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Azure DDoS Protection has two available SKUs. DDoS Protection Basic and DDoS Protection Standard.</a:t>
            </a: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r>
              <a:rPr lang="en-GB" sz="2000" b="1" dirty="0">
                <a:solidFill>
                  <a:srgbClr val="171717"/>
                </a:solidFill>
                <a:latin typeface="Segoe UI" panose="020B0502040204020203" pitchFamily="34" charset="0"/>
              </a:rPr>
              <a:t>Key features: </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Your application traffic patterns are monitored 24 hours a day, 7 days a week, looking for indicators of DDoS attacks. </a:t>
            </a: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Intelligent traffic profiling learns your application's traffic over time, and selects and updates the profile that is the most suitable for your service. </a:t>
            </a:r>
          </a:p>
        </p:txBody>
      </p:sp>
    </p:spTree>
    <p:extLst>
      <p:ext uri="{BB962C8B-B14F-4D97-AF65-F5344CB8AC3E}">
        <p14:creationId xmlns:p14="http://schemas.microsoft.com/office/powerpoint/2010/main" val="29752652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Azure Firewall</a:t>
            </a:r>
          </a:p>
        </p:txBody>
      </p:sp>
      <p:sp>
        <p:nvSpPr>
          <p:cNvPr id="6" name="TextBox 5">
            <a:extLst>
              <a:ext uri="{FF2B5EF4-FFF2-40B4-BE49-F238E27FC236}">
                <a16:creationId xmlns:a16="http://schemas.microsoft.com/office/drawing/2014/main" id="{D1950914-6F57-D3B3-B9C2-D05567E4BBFF}"/>
              </a:ext>
            </a:extLst>
          </p:cNvPr>
          <p:cNvSpPr txBox="1"/>
          <p:nvPr/>
        </p:nvSpPr>
        <p:spPr>
          <a:xfrm>
            <a:off x="588263" y="1597673"/>
            <a:ext cx="5534797" cy="5016758"/>
          </a:xfrm>
          <a:prstGeom prst="rect">
            <a:avLst/>
          </a:prstGeom>
          <a:noFill/>
        </p:spPr>
        <p:txBody>
          <a:bodyPr wrap="square">
            <a:spAutoFit/>
          </a:bodyPr>
          <a:lstStyle/>
          <a:p>
            <a:pPr marL="342900" indent="-342900">
              <a:buFont typeface="Arial" panose="020B0604020202020204" pitchFamily="34" charset="0"/>
              <a:buChar char="•"/>
            </a:pPr>
            <a:r>
              <a:rPr lang="en-GB" sz="2000" dirty="0"/>
              <a:t>A </a:t>
            </a:r>
            <a:r>
              <a:rPr lang="en-GB" sz="2000" dirty="0">
                <a:solidFill>
                  <a:srgbClr val="171717"/>
                </a:solidFill>
                <a:latin typeface="Segoe UI" panose="020B0502040204020203" pitchFamily="34" charset="0"/>
              </a:rPr>
              <a:t>firewall is a network security device that monitors incoming and outgoing network traffic and permits or blocks data packets based on a set of security rules. </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Azure Firewall is a cloud-native network firewall for cloud workloads running in Azure. </a:t>
            </a: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With Azure Firewall, you can configure:</a:t>
            </a:r>
          </a:p>
          <a:p>
            <a:endParaRPr lang="en-GB" sz="2000" dirty="0">
              <a:solidFill>
                <a:srgbClr val="171717"/>
              </a:solidFill>
              <a:latin typeface="Segoe UI" panose="020B0502040204020203" pitchFamily="34" charset="0"/>
            </a:endParaRPr>
          </a:p>
          <a:p>
            <a:pPr marL="800083" lvl="1" indent="-342900">
              <a:buFont typeface="Courier New" panose="02070309020205020404" pitchFamily="49" charset="0"/>
              <a:buChar char="o"/>
            </a:pPr>
            <a:r>
              <a:rPr lang="en-GB" sz="2000" dirty="0">
                <a:solidFill>
                  <a:srgbClr val="171717"/>
                </a:solidFill>
                <a:latin typeface="Segoe UI" panose="020B0502040204020203" pitchFamily="34" charset="0"/>
              </a:rPr>
              <a:t>Application rules that define fully qualified domain names (FQDNs).</a:t>
            </a:r>
          </a:p>
          <a:p>
            <a:pPr marL="800083" lvl="1" indent="-342900">
              <a:buFont typeface="Courier New" panose="02070309020205020404" pitchFamily="49" charset="0"/>
              <a:buChar char="o"/>
            </a:pPr>
            <a:r>
              <a:rPr lang="en-GB" sz="2000" dirty="0">
                <a:solidFill>
                  <a:srgbClr val="171717"/>
                </a:solidFill>
                <a:latin typeface="Segoe UI" panose="020B0502040204020203" pitchFamily="34" charset="0"/>
              </a:rPr>
              <a:t>Network rules that define source address, protocol, destination port, and destination address.</a:t>
            </a:r>
          </a:p>
          <a:p>
            <a:endParaRPr lang="en-GB" sz="2000" dirty="0"/>
          </a:p>
        </p:txBody>
      </p:sp>
      <p:pic>
        <p:nvPicPr>
          <p:cNvPr id="8" name="Picture 7">
            <a:extLst>
              <a:ext uri="{FF2B5EF4-FFF2-40B4-BE49-F238E27FC236}">
                <a16:creationId xmlns:a16="http://schemas.microsoft.com/office/drawing/2014/main" id="{B75D4A6C-4695-37D3-FCEF-1BB1BC4B64E4}"/>
              </a:ext>
            </a:extLst>
          </p:cNvPr>
          <p:cNvPicPr>
            <a:picLocks noChangeAspect="1"/>
          </p:cNvPicPr>
          <p:nvPr/>
        </p:nvPicPr>
        <p:blipFill>
          <a:blip r:embed="rId3"/>
          <a:stretch>
            <a:fillRect/>
          </a:stretch>
        </p:blipFill>
        <p:spPr>
          <a:xfrm>
            <a:off x="6337272" y="1423766"/>
            <a:ext cx="5534797" cy="4410691"/>
          </a:xfrm>
          <a:prstGeom prst="rect">
            <a:avLst/>
          </a:prstGeom>
        </p:spPr>
      </p:pic>
    </p:spTree>
    <p:extLst>
      <p:ext uri="{BB962C8B-B14F-4D97-AF65-F5344CB8AC3E}">
        <p14:creationId xmlns:p14="http://schemas.microsoft.com/office/powerpoint/2010/main" val="36384377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Network Security Group (NSG)</a:t>
            </a:r>
          </a:p>
        </p:txBody>
      </p:sp>
      <p:pic>
        <p:nvPicPr>
          <p:cNvPr id="4" name="Picture 3">
            <a:extLst>
              <a:ext uri="{FF2B5EF4-FFF2-40B4-BE49-F238E27FC236}">
                <a16:creationId xmlns:a16="http://schemas.microsoft.com/office/drawing/2014/main" id="{6221403D-57B5-E64C-930A-D34DF98DE633}"/>
              </a:ext>
            </a:extLst>
          </p:cNvPr>
          <p:cNvPicPr>
            <a:picLocks noChangeAspect="1"/>
          </p:cNvPicPr>
          <p:nvPr/>
        </p:nvPicPr>
        <p:blipFill>
          <a:blip r:embed="rId3"/>
          <a:stretch>
            <a:fillRect/>
          </a:stretch>
        </p:blipFill>
        <p:spPr>
          <a:xfrm>
            <a:off x="5677436" y="1873044"/>
            <a:ext cx="6062082" cy="3624371"/>
          </a:xfrm>
          <a:prstGeom prst="rect">
            <a:avLst/>
          </a:prstGeom>
        </p:spPr>
      </p:pic>
      <p:sp>
        <p:nvSpPr>
          <p:cNvPr id="6" name="TextBox 5">
            <a:extLst>
              <a:ext uri="{FF2B5EF4-FFF2-40B4-BE49-F238E27FC236}">
                <a16:creationId xmlns:a16="http://schemas.microsoft.com/office/drawing/2014/main" id="{976411EB-D3D5-1825-8AB6-9928BE660670}"/>
              </a:ext>
            </a:extLst>
          </p:cNvPr>
          <p:cNvSpPr txBox="1"/>
          <p:nvPr/>
        </p:nvSpPr>
        <p:spPr>
          <a:xfrm>
            <a:off x="588263" y="1997839"/>
            <a:ext cx="5089173" cy="2862322"/>
          </a:xfrm>
          <a:prstGeom prst="rect">
            <a:avLst/>
          </a:prstGeom>
          <a:noFill/>
        </p:spPr>
        <p:txBody>
          <a:bodyPr wrap="square">
            <a:spAutoFit/>
          </a:bodyPr>
          <a:lstStyle/>
          <a:p>
            <a:pPr marL="342900" indent="-342900">
              <a:buFont typeface="Arial" panose="020B0604020202020204" pitchFamily="34" charset="0"/>
              <a:buChar char="•"/>
            </a:pPr>
            <a:r>
              <a:rPr lang="en-GB" sz="2000" dirty="0">
                <a:solidFill>
                  <a:srgbClr val="171717"/>
                </a:solidFill>
                <a:latin typeface="Segoe UI" panose="020B0502040204020203" pitchFamily="34" charset="0"/>
              </a:rPr>
              <a:t>Basic firewall targeted and deployed to particular subnets and/or network interfaces</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Contains </a:t>
            </a:r>
            <a:r>
              <a:rPr lang="en-GB" sz="2000" dirty="0">
                <a:solidFill>
                  <a:srgbClr val="171717"/>
                </a:solidFill>
                <a:latin typeface="Segoe UI" panose="020B0502040204020203" pitchFamily="34" charset="0"/>
                <a:hlinkClick r:id="rId4">
                  <a:extLst>
                    <a:ext uri="{A12FA001-AC4F-418D-AE19-62706E023703}">
                      <ahyp:hlinkClr xmlns:ahyp="http://schemas.microsoft.com/office/drawing/2018/hyperlinkcolor" val="tx"/>
                    </a:ext>
                  </a:extLst>
                </a:hlinkClick>
              </a:rPr>
              <a:t>security rules</a:t>
            </a:r>
            <a:r>
              <a:rPr lang="en-GB" sz="2000" dirty="0">
                <a:solidFill>
                  <a:srgbClr val="171717"/>
                </a:solidFill>
                <a:latin typeface="Segoe UI" panose="020B0502040204020203" pitchFamily="34" charset="0"/>
              </a:rPr>
              <a:t> that allow or deny inbound network traffic to, or outbound network traffic from, several types of Azure resources. For each rule, you can specify source and destination, port, and protocol.</a:t>
            </a:r>
          </a:p>
        </p:txBody>
      </p:sp>
    </p:spTree>
    <p:extLst>
      <p:ext uri="{BB962C8B-B14F-4D97-AF65-F5344CB8AC3E}">
        <p14:creationId xmlns:p14="http://schemas.microsoft.com/office/powerpoint/2010/main" val="26732995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Load balancer</a:t>
            </a:r>
          </a:p>
        </p:txBody>
      </p:sp>
      <p:sp>
        <p:nvSpPr>
          <p:cNvPr id="3" name="AutoShape 2" descr="Figure depicts both public and internal load balancers directing traffic to port 80 on multiple servers on a Web tier and port 443 on multiple servers on a business tier.">
            <a:extLst>
              <a:ext uri="{FF2B5EF4-FFF2-40B4-BE49-F238E27FC236}">
                <a16:creationId xmlns:a16="http://schemas.microsoft.com/office/drawing/2014/main" id="{83653DB6-1A71-90C5-0D29-3B05E7780D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7F89488C-9639-CCC7-999A-156349EDCAAA}"/>
              </a:ext>
            </a:extLst>
          </p:cNvPr>
          <p:cNvSpPr txBox="1"/>
          <p:nvPr/>
        </p:nvSpPr>
        <p:spPr>
          <a:xfrm>
            <a:off x="585217" y="1688574"/>
            <a:ext cx="6048058" cy="4093428"/>
          </a:xfrm>
          <a:prstGeom prst="rect">
            <a:avLst/>
          </a:prstGeom>
          <a:noFill/>
        </p:spPr>
        <p:txBody>
          <a:bodyPr wrap="square">
            <a:spAutoFit/>
          </a:bodyPr>
          <a:lstStyle/>
          <a:p>
            <a:pPr marL="342900" indent="-342900">
              <a:buFont typeface="Arial" panose="020B0604020202020204" pitchFamily="34" charset="0"/>
              <a:buChar char="•"/>
            </a:pPr>
            <a:r>
              <a:rPr lang="en-GB" sz="2000" dirty="0">
                <a:solidFill>
                  <a:srgbClr val="171717"/>
                </a:solidFill>
                <a:latin typeface="Segoe UI" panose="020B0502040204020203" pitchFamily="34" charset="0"/>
              </a:rPr>
              <a:t>Refers to evenly distributing load (incoming network traffic) across a group of backend resources or servers.</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Operates at layer 4 of the OSI model. </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Single point of contact for clients.</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Backend pool instances can be Azure VMs or instances in a VM scale set.</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 public load balancer load balance internet traffic to your VMs.</a:t>
            </a:r>
          </a:p>
          <a:p>
            <a:pPr marL="342900" indent="-342900">
              <a:buFont typeface="Arial" panose="020B0604020202020204" pitchFamily="34" charset="0"/>
              <a:buChar char="•"/>
            </a:pPr>
            <a:r>
              <a:rPr lang="en-GB" sz="2000" dirty="0">
                <a:solidFill>
                  <a:srgbClr val="171717"/>
                </a:solidFill>
                <a:latin typeface="Segoe UI" panose="020B0502040204020203" pitchFamily="34" charset="0"/>
              </a:rPr>
              <a:t>An internal (or private) load balancer is used where private IPs are needed at the frontend only. Internal load balancers are used to load balance traffic inside a virtual network. </a:t>
            </a:r>
          </a:p>
        </p:txBody>
      </p:sp>
      <p:pic>
        <p:nvPicPr>
          <p:cNvPr id="5" name="Picture 4">
            <a:extLst>
              <a:ext uri="{FF2B5EF4-FFF2-40B4-BE49-F238E27FC236}">
                <a16:creationId xmlns:a16="http://schemas.microsoft.com/office/drawing/2014/main" id="{2CFC18AE-E317-D7B3-9623-828F6016E35E}"/>
              </a:ext>
            </a:extLst>
          </p:cNvPr>
          <p:cNvPicPr>
            <a:picLocks noChangeAspect="1"/>
          </p:cNvPicPr>
          <p:nvPr/>
        </p:nvPicPr>
        <p:blipFill>
          <a:blip r:embed="rId3"/>
          <a:stretch>
            <a:fillRect/>
          </a:stretch>
        </p:blipFill>
        <p:spPr>
          <a:xfrm>
            <a:off x="6248400" y="1814797"/>
            <a:ext cx="5480152" cy="3228406"/>
          </a:xfrm>
          <a:prstGeom prst="rect">
            <a:avLst/>
          </a:prstGeom>
        </p:spPr>
      </p:pic>
    </p:spTree>
    <p:extLst>
      <p:ext uri="{BB962C8B-B14F-4D97-AF65-F5344CB8AC3E}">
        <p14:creationId xmlns:p14="http://schemas.microsoft.com/office/powerpoint/2010/main" val="3382775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fontAlgn="base"/>
            <a:r>
              <a:rPr lang="en-GB" b="1" dirty="0"/>
              <a:t>Go Do</a:t>
            </a:r>
          </a:p>
        </p:txBody>
      </p:sp>
      <p:sp>
        <p:nvSpPr>
          <p:cNvPr id="6" name="TextBox 5">
            <a:extLst>
              <a:ext uri="{FF2B5EF4-FFF2-40B4-BE49-F238E27FC236}">
                <a16:creationId xmlns:a16="http://schemas.microsoft.com/office/drawing/2014/main" id="{E3E21D4F-2320-CCB2-3FE9-B4A487ED65E1}"/>
              </a:ext>
            </a:extLst>
          </p:cNvPr>
          <p:cNvSpPr txBox="1"/>
          <p:nvPr/>
        </p:nvSpPr>
        <p:spPr>
          <a:xfrm>
            <a:off x="588262" y="1675964"/>
            <a:ext cx="11018519" cy="3170099"/>
          </a:xfrm>
          <a:prstGeom prst="rect">
            <a:avLst/>
          </a:prstGeom>
          <a:noFill/>
        </p:spPr>
        <p:txBody>
          <a:bodyPr wrap="square">
            <a:spAutoFit/>
          </a:bodyPr>
          <a:lstStyle/>
          <a:p>
            <a:pPr marL="342900" indent="-342900">
              <a:buFont typeface="Arial" panose="020B0604020202020204" pitchFamily="34" charset="0"/>
              <a:buChar char="•"/>
            </a:pPr>
            <a:r>
              <a:rPr lang="en-GB" sz="2000" dirty="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rPr>
              <a:t>Azure networking services overview | Microsoft Learn</a:t>
            </a: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rPr>
              <a:t>https://learn.microsoft.com/en-us/azure/networking/fundamentals/networking-overview</a:t>
            </a: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hlinkClick r:id="rId4">
                  <a:extLst>
                    <a:ext uri="{A12FA001-AC4F-418D-AE19-62706E023703}">
                      <ahyp:hlinkClr xmlns:ahyp="http://schemas.microsoft.com/office/drawing/2018/hyperlinkcolor" val="tx"/>
                    </a:ext>
                  </a:extLst>
                </a:hlinkClick>
              </a:rPr>
              <a:t>How To Convert Decimal to Binary - Bing video</a:t>
            </a: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hlinkClick r:id="rId5">
                  <a:extLst>
                    <a:ext uri="{A12FA001-AC4F-418D-AE19-62706E023703}">
                      <ahyp:hlinkClr xmlns:ahyp="http://schemas.microsoft.com/office/drawing/2018/hyperlinkcolor" val="tx"/>
                    </a:ext>
                  </a:extLst>
                </a:hlinkClick>
              </a:rPr>
              <a:t>How To Convert Binary To Decimal - Bing video</a:t>
            </a: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r>
              <a:rPr lang="en-GB" sz="2000" dirty="0">
                <a:solidFill>
                  <a:srgbClr val="171717"/>
                </a:solidFill>
                <a:latin typeface="Segoe UI" panose="020B0502040204020203" pitchFamily="34" charset="0"/>
                <a:hlinkClick r:id="rId6">
                  <a:extLst>
                    <a:ext uri="{A12FA001-AC4F-418D-AE19-62706E023703}">
                      <ahyp:hlinkClr xmlns:ahyp="http://schemas.microsoft.com/office/drawing/2018/hyperlinkcolor" val="tx"/>
                    </a:ext>
                  </a:extLst>
                </a:hlinkClick>
              </a:rPr>
              <a:t>Master IP Subnetting (and cloud considerations) - Bing video</a:t>
            </a:r>
            <a:endParaRPr lang="en-GB" sz="2000" dirty="0">
              <a:solidFill>
                <a:srgbClr val="171717"/>
              </a:solidFill>
              <a:latin typeface="Segoe UI" panose="020B0502040204020203" pitchFamily="34" charset="0"/>
            </a:endParaRPr>
          </a:p>
          <a:p>
            <a:pPr marL="342900" indent="-342900">
              <a:buFont typeface="Arial" panose="020B0604020202020204" pitchFamily="34" charset="0"/>
              <a:buChar char="•"/>
            </a:pPr>
            <a:endParaRPr lang="en-GB" sz="2000"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37827021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fontAlgn="base"/>
            <a:r>
              <a:rPr lang="en-GB" b="1" dirty="0"/>
              <a:t>What is a networking?</a:t>
            </a:r>
          </a:p>
        </p:txBody>
      </p:sp>
      <p:sp>
        <p:nvSpPr>
          <p:cNvPr id="4" name="Text Placeholder 3">
            <a:extLst>
              <a:ext uri="{FF2B5EF4-FFF2-40B4-BE49-F238E27FC236}">
                <a16:creationId xmlns:a16="http://schemas.microsoft.com/office/drawing/2014/main" id="{E56F600B-E9D6-4248-8583-3A2A8BC90C2A}"/>
              </a:ext>
            </a:extLst>
          </p:cNvPr>
          <p:cNvSpPr>
            <a:spLocks noGrp="1"/>
          </p:cNvSpPr>
          <p:nvPr>
            <p:ph type="body" sz="quarter" idx="12"/>
          </p:nvPr>
        </p:nvSpPr>
        <p:spPr>
          <a:xfrm>
            <a:off x="6394703" y="1533111"/>
            <a:ext cx="5212080" cy="3539430"/>
          </a:xfrm>
        </p:spPr>
        <p:txBody>
          <a:bodyPr/>
          <a:lstStyle/>
          <a:p>
            <a:pPr marL="457200" indent="-457200">
              <a:buFont typeface="Arial" panose="020B0604020202020204" pitchFamily="34" charset="0"/>
              <a:buChar char="•"/>
            </a:pPr>
            <a:r>
              <a:rPr lang="en-GB" sz="2000" dirty="0"/>
              <a:t>Networking is connecting 2 or more devices so they can communicate</a:t>
            </a:r>
          </a:p>
          <a:p>
            <a:pPr marL="457200" indent="-457200">
              <a:buFont typeface="Arial" panose="020B0604020202020204" pitchFamily="34" charset="0"/>
              <a:buChar char="•"/>
            </a:pPr>
            <a:r>
              <a:rPr lang="en-GB" sz="2000" dirty="0"/>
              <a:t>The network follows protocols which define how communications are sent and received</a:t>
            </a:r>
          </a:p>
          <a:p>
            <a:pPr marL="457200" indent="-457200">
              <a:buFont typeface="Arial" panose="020B0604020202020204" pitchFamily="34" charset="0"/>
              <a:buChar char="•"/>
            </a:pPr>
            <a:r>
              <a:rPr lang="en-GB" sz="2000" dirty="0"/>
              <a:t>Devices can be computers, printers, storage devices, phones, tablets, etc…</a:t>
            </a:r>
          </a:p>
          <a:p>
            <a:pPr marL="457200" indent="-457200">
              <a:buFont typeface="Arial" panose="020B0604020202020204" pitchFamily="34" charset="0"/>
              <a:buChar char="•"/>
            </a:pPr>
            <a:r>
              <a:rPr lang="en-GB" sz="2000" dirty="0"/>
              <a:t>Number of devices is increasing making networking and connectivity an important utility</a:t>
            </a:r>
          </a:p>
        </p:txBody>
      </p:sp>
      <p:pic>
        <p:nvPicPr>
          <p:cNvPr id="1026" name="Picture 2" descr="See the source image">
            <a:extLst>
              <a:ext uri="{FF2B5EF4-FFF2-40B4-BE49-F238E27FC236}">
                <a16:creationId xmlns:a16="http://schemas.microsoft.com/office/drawing/2014/main" id="{0FF7FE06-7162-39ED-7FB2-8D30E8771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04" y="1533111"/>
            <a:ext cx="5709972" cy="3791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57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wrap="square" anchor="ctr">
            <a:normAutofit/>
          </a:bodyPr>
          <a:lstStyle/>
          <a:p>
            <a:r>
              <a:rPr lang="en-GB" b="1" i="0" dirty="0">
                <a:effectLst/>
              </a:rPr>
              <a:t>Types of network: LAN vs WAN</a:t>
            </a:r>
          </a:p>
        </p:txBody>
      </p:sp>
      <p:graphicFrame>
        <p:nvGraphicFramePr>
          <p:cNvPr id="5" name="Table 4">
            <a:extLst>
              <a:ext uri="{FF2B5EF4-FFF2-40B4-BE49-F238E27FC236}">
                <a16:creationId xmlns:a16="http://schemas.microsoft.com/office/drawing/2014/main" id="{70CE74CD-6417-26B8-CC62-0AD43134F84B}"/>
              </a:ext>
            </a:extLst>
          </p:cNvPr>
          <p:cNvGraphicFramePr>
            <a:graphicFrameLocks noGrp="1"/>
          </p:cNvGraphicFramePr>
          <p:nvPr>
            <p:extLst>
              <p:ext uri="{D42A27DB-BD31-4B8C-83A1-F6EECF244321}">
                <p14:modId xmlns:p14="http://schemas.microsoft.com/office/powerpoint/2010/main" val="909232509"/>
              </p:ext>
            </p:extLst>
          </p:nvPr>
        </p:nvGraphicFramePr>
        <p:xfrm>
          <a:off x="584200" y="1833924"/>
          <a:ext cx="11018838" cy="3683028"/>
        </p:xfrm>
        <a:graphic>
          <a:graphicData uri="http://schemas.openxmlformats.org/drawingml/2006/table">
            <a:tbl>
              <a:tblPr firstRow="1" bandRow="1">
                <a:tableStyleId>{5C22544A-7EE6-4342-B048-85BDC9FD1C3A}</a:tableStyleId>
              </a:tblPr>
              <a:tblGrid>
                <a:gridCol w="5539593">
                  <a:extLst>
                    <a:ext uri="{9D8B030D-6E8A-4147-A177-3AD203B41FA5}">
                      <a16:colId xmlns:a16="http://schemas.microsoft.com/office/drawing/2014/main" val="367790627"/>
                    </a:ext>
                  </a:extLst>
                </a:gridCol>
                <a:gridCol w="5479245">
                  <a:extLst>
                    <a:ext uri="{9D8B030D-6E8A-4147-A177-3AD203B41FA5}">
                      <a16:colId xmlns:a16="http://schemas.microsoft.com/office/drawing/2014/main" val="694769656"/>
                    </a:ext>
                  </a:extLst>
                </a:gridCol>
              </a:tblGrid>
              <a:tr h="305318">
                <a:tc>
                  <a:txBody>
                    <a:bodyPr/>
                    <a:lstStyle/>
                    <a:p>
                      <a:pPr algn="l"/>
                      <a:r>
                        <a:rPr lang="en-GB" sz="1600" b="1">
                          <a:effectLst/>
                        </a:rPr>
                        <a:t>LAN</a:t>
                      </a:r>
                    </a:p>
                  </a:txBody>
                  <a:tcPr marL="17407" marR="17407" marT="8703" marB="8703" anchor="ctr"/>
                </a:tc>
                <a:tc>
                  <a:txBody>
                    <a:bodyPr/>
                    <a:lstStyle/>
                    <a:p>
                      <a:pPr algn="l"/>
                      <a:r>
                        <a:rPr lang="en-GB" sz="1600" b="1">
                          <a:effectLst/>
                        </a:rPr>
                        <a:t>WAN</a:t>
                      </a:r>
                    </a:p>
                  </a:txBody>
                  <a:tcPr marL="17407" marR="17407" marT="8703" marB="8703" anchor="ctr"/>
                </a:tc>
                <a:extLst>
                  <a:ext uri="{0D108BD9-81ED-4DB2-BD59-A6C34878D82A}">
                    <a16:rowId xmlns:a16="http://schemas.microsoft.com/office/drawing/2014/main" val="191656563"/>
                  </a:ext>
                </a:extLst>
              </a:tr>
              <a:tr h="551097">
                <a:tc>
                  <a:txBody>
                    <a:bodyPr/>
                    <a:lstStyle/>
                    <a:p>
                      <a:pPr algn="l"/>
                      <a:r>
                        <a:rPr lang="en-GB" sz="1600" kern="1200" dirty="0">
                          <a:solidFill>
                            <a:schemeClr val="dk1"/>
                          </a:solidFill>
                          <a:effectLst/>
                          <a:latin typeface="+mn-lt"/>
                          <a:ea typeface="+mn-ea"/>
                          <a:cs typeface="+mn-cs"/>
                        </a:rPr>
                        <a:t>LAN is a computer network that covers a small geographic area, like a home, office, or group of buildings.</a:t>
                      </a:r>
                    </a:p>
                  </a:txBody>
                  <a:tcPr marL="17407" marR="17407" marT="8703" marB="8703"/>
                </a:tc>
                <a:tc>
                  <a:txBody>
                    <a:bodyPr/>
                    <a:lstStyle/>
                    <a:p>
                      <a:pPr algn="l"/>
                      <a:r>
                        <a:rPr lang="en-GB" sz="1600" kern="1200" dirty="0">
                          <a:solidFill>
                            <a:schemeClr val="dk1"/>
                          </a:solidFill>
                          <a:effectLst/>
                          <a:latin typeface="+mn-lt"/>
                          <a:ea typeface="+mn-ea"/>
                          <a:cs typeface="+mn-cs"/>
                        </a:rPr>
                        <a:t>WAN is a computer network that covers a broad area. For example, any network whose communications links cross-regional and metropolitan boundaries over a long distance.</a:t>
                      </a:r>
                    </a:p>
                  </a:txBody>
                  <a:tcPr marL="17407" marR="17407" marT="8703" marB="8703"/>
                </a:tc>
                <a:extLst>
                  <a:ext uri="{0D108BD9-81ED-4DB2-BD59-A6C34878D82A}">
                    <a16:rowId xmlns:a16="http://schemas.microsoft.com/office/drawing/2014/main" val="1165378762"/>
                  </a:ext>
                </a:extLst>
              </a:tr>
              <a:tr h="551097">
                <a:tc>
                  <a:txBody>
                    <a:bodyPr/>
                    <a:lstStyle/>
                    <a:p>
                      <a:pPr algn="l"/>
                      <a:r>
                        <a:rPr lang="en-GB" sz="1600" kern="1200" dirty="0">
                          <a:solidFill>
                            <a:schemeClr val="dk1"/>
                          </a:solidFill>
                          <a:effectLst/>
                          <a:latin typeface="+mn-lt"/>
                          <a:ea typeface="+mn-ea"/>
                          <a:cs typeface="+mn-cs"/>
                        </a:rPr>
                        <a:t>Tends to use specific connectivity technologies, like ethernet and wireless.</a:t>
                      </a:r>
                    </a:p>
                  </a:txBody>
                  <a:tcPr marL="17407" marR="17407" marT="8703" marB="8703"/>
                </a:tc>
                <a:tc>
                  <a:txBody>
                    <a:bodyPr/>
                    <a:lstStyle/>
                    <a:p>
                      <a:pPr algn="l"/>
                      <a:r>
                        <a:rPr lang="en-GB" sz="1600" kern="1200" dirty="0">
                          <a:solidFill>
                            <a:schemeClr val="dk1"/>
                          </a:solidFill>
                          <a:effectLst/>
                          <a:latin typeface="+mn-lt"/>
                          <a:ea typeface="+mn-ea"/>
                          <a:cs typeface="+mn-cs"/>
                        </a:rPr>
                        <a:t>Uses technologies like Frame Relay and X.25 for connectivity for the longer distances</a:t>
                      </a:r>
                    </a:p>
                  </a:txBody>
                  <a:tcPr marL="17407" marR="17407" marT="8703" marB="8703"/>
                </a:tc>
                <a:extLst>
                  <a:ext uri="{0D108BD9-81ED-4DB2-BD59-A6C34878D82A}">
                    <a16:rowId xmlns:a16="http://schemas.microsoft.com/office/drawing/2014/main" val="162918062"/>
                  </a:ext>
                </a:extLst>
              </a:tr>
              <a:tr h="551097">
                <a:tc>
                  <a:txBody>
                    <a:bodyPr/>
                    <a:lstStyle/>
                    <a:p>
                      <a:pPr algn="l"/>
                      <a:r>
                        <a:rPr lang="en-GB" sz="1600" kern="1200">
                          <a:solidFill>
                            <a:schemeClr val="dk1"/>
                          </a:solidFill>
                          <a:effectLst/>
                          <a:latin typeface="+mn-lt"/>
                          <a:ea typeface="+mn-ea"/>
                          <a:cs typeface="+mn-cs"/>
                        </a:rPr>
                        <a:t>There is a need to set up a couple of extra devices on the network, so it is not very expensive.</a:t>
                      </a:r>
                    </a:p>
                  </a:txBody>
                  <a:tcPr marL="17407" marR="17407" marT="8703" marB="8703"/>
                </a:tc>
                <a:tc>
                  <a:txBody>
                    <a:bodyPr/>
                    <a:lstStyle/>
                    <a:p>
                      <a:pPr algn="l"/>
                      <a:r>
                        <a:rPr lang="en-GB" sz="1600" kern="1200" dirty="0">
                          <a:solidFill>
                            <a:schemeClr val="dk1"/>
                          </a:solidFill>
                          <a:effectLst/>
                          <a:latin typeface="+mn-lt"/>
                          <a:ea typeface="+mn-ea"/>
                          <a:cs typeface="+mn-cs"/>
                        </a:rPr>
                        <a:t>In WAN networks as remote areas have to be connected, hence the set-up costs are higher.</a:t>
                      </a:r>
                    </a:p>
                  </a:txBody>
                  <a:tcPr marL="17407" marR="17407" marT="8703" marB="8703"/>
                </a:tc>
                <a:extLst>
                  <a:ext uri="{0D108BD9-81ED-4DB2-BD59-A6C34878D82A}">
                    <a16:rowId xmlns:a16="http://schemas.microsoft.com/office/drawing/2014/main" val="3896173731"/>
                  </a:ext>
                </a:extLst>
              </a:tr>
              <a:tr h="305318">
                <a:tc>
                  <a:txBody>
                    <a:bodyPr/>
                    <a:lstStyle/>
                    <a:p>
                      <a:pPr algn="l"/>
                      <a:r>
                        <a:rPr lang="en-GB" sz="1600" kern="1200">
                          <a:solidFill>
                            <a:schemeClr val="dk1"/>
                          </a:solidFill>
                          <a:effectLst/>
                          <a:latin typeface="+mn-lt"/>
                          <a:ea typeface="+mn-ea"/>
                          <a:cs typeface="+mn-cs"/>
                        </a:rPr>
                        <a:t>LAN has a higher data transfer rate.</a:t>
                      </a:r>
                    </a:p>
                  </a:txBody>
                  <a:tcPr marL="17407" marR="17407" marT="8703" marB="8703"/>
                </a:tc>
                <a:tc>
                  <a:txBody>
                    <a:bodyPr/>
                    <a:lstStyle/>
                    <a:p>
                      <a:pPr algn="l"/>
                      <a:r>
                        <a:rPr lang="en-GB" sz="1600" kern="1200" dirty="0">
                          <a:solidFill>
                            <a:schemeClr val="dk1"/>
                          </a:solidFill>
                          <a:effectLst/>
                          <a:latin typeface="+mn-lt"/>
                          <a:ea typeface="+mn-ea"/>
                          <a:cs typeface="+mn-cs"/>
                        </a:rPr>
                        <a:t>WAN has a lower data transfer rate as compares to LAN.</a:t>
                      </a:r>
                    </a:p>
                  </a:txBody>
                  <a:tcPr marL="17407" marR="17407" marT="8703" marB="8703"/>
                </a:tc>
                <a:extLst>
                  <a:ext uri="{0D108BD9-81ED-4DB2-BD59-A6C34878D82A}">
                    <a16:rowId xmlns:a16="http://schemas.microsoft.com/office/drawing/2014/main" val="3927756534"/>
                  </a:ext>
                </a:extLst>
              </a:tr>
              <a:tr h="305318">
                <a:tc>
                  <a:txBody>
                    <a:bodyPr/>
                    <a:lstStyle/>
                    <a:p>
                      <a:pPr algn="l"/>
                      <a:r>
                        <a:rPr lang="en-GB" sz="1600" kern="1200">
                          <a:solidFill>
                            <a:schemeClr val="dk1"/>
                          </a:solidFill>
                          <a:effectLst/>
                          <a:latin typeface="+mn-lt"/>
                          <a:ea typeface="+mn-ea"/>
                          <a:cs typeface="+mn-cs"/>
                        </a:rPr>
                        <a:t>Ownership of LAN is private.</a:t>
                      </a:r>
                    </a:p>
                  </a:txBody>
                  <a:tcPr marL="17407" marR="17407" marT="8703" marB="8703"/>
                </a:tc>
                <a:tc>
                  <a:txBody>
                    <a:bodyPr/>
                    <a:lstStyle/>
                    <a:p>
                      <a:pPr algn="l"/>
                      <a:r>
                        <a:rPr lang="en-GB" sz="1600" kern="1200" dirty="0">
                          <a:solidFill>
                            <a:schemeClr val="dk1"/>
                          </a:solidFill>
                          <a:effectLst/>
                          <a:latin typeface="+mn-lt"/>
                          <a:ea typeface="+mn-ea"/>
                          <a:cs typeface="+mn-cs"/>
                        </a:rPr>
                        <a:t>WAN’s ownership can be private or public.</a:t>
                      </a:r>
                    </a:p>
                  </a:txBody>
                  <a:tcPr marL="17407" marR="17407" marT="8703" marB="8703"/>
                </a:tc>
                <a:extLst>
                  <a:ext uri="{0D108BD9-81ED-4DB2-BD59-A6C34878D82A}">
                    <a16:rowId xmlns:a16="http://schemas.microsoft.com/office/drawing/2014/main" val="4172701171"/>
                  </a:ext>
                </a:extLst>
              </a:tr>
              <a:tr h="305318">
                <a:tc>
                  <a:txBody>
                    <a:bodyPr/>
                    <a:lstStyle/>
                    <a:p>
                      <a:pPr algn="l"/>
                      <a:r>
                        <a:rPr lang="en-GB" sz="1600" kern="1200">
                          <a:solidFill>
                            <a:schemeClr val="dk1"/>
                          </a:solidFill>
                          <a:effectLst/>
                          <a:latin typeface="+mn-lt"/>
                          <a:ea typeface="+mn-ea"/>
                          <a:cs typeface="+mn-cs"/>
                        </a:rPr>
                        <a:t>The speed of LAN is high.</a:t>
                      </a:r>
                    </a:p>
                  </a:txBody>
                  <a:tcPr marL="17407" marR="17407" marT="8703" marB="8703"/>
                </a:tc>
                <a:tc>
                  <a:txBody>
                    <a:bodyPr/>
                    <a:lstStyle/>
                    <a:p>
                      <a:pPr algn="l"/>
                      <a:r>
                        <a:rPr lang="en-GB" sz="1600" kern="1200" dirty="0">
                          <a:solidFill>
                            <a:schemeClr val="dk1"/>
                          </a:solidFill>
                          <a:effectLst/>
                          <a:latin typeface="+mn-lt"/>
                          <a:ea typeface="+mn-ea"/>
                          <a:cs typeface="+mn-cs"/>
                        </a:rPr>
                        <a:t>The speed of WAN is slower than LAN.</a:t>
                      </a:r>
                    </a:p>
                  </a:txBody>
                  <a:tcPr marL="17407" marR="17407" marT="8703" marB="8703"/>
                </a:tc>
                <a:extLst>
                  <a:ext uri="{0D108BD9-81ED-4DB2-BD59-A6C34878D82A}">
                    <a16:rowId xmlns:a16="http://schemas.microsoft.com/office/drawing/2014/main" val="1624298345"/>
                  </a:ext>
                </a:extLst>
              </a:tr>
              <a:tr h="305318">
                <a:tc>
                  <a:txBody>
                    <a:bodyPr/>
                    <a:lstStyle/>
                    <a:p>
                      <a:pPr algn="l"/>
                      <a:r>
                        <a:rPr lang="en-GB" sz="1600" kern="1200">
                          <a:solidFill>
                            <a:schemeClr val="dk1"/>
                          </a:solidFill>
                          <a:effectLst/>
                          <a:latin typeface="+mn-lt"/>
                          <a:ea typeface="+mn-ea"/>
                          <a:cs typeface="+mn-cs"/>
                        </a:rPr>
                        <a:t>The propagation delay time is short in LAN.</a:t>
                      </a:r>
                    </a:p>
                  </a:txBody>
                  <a:tcPr marL="17407" marR="17407" marT="8703" marB="8703"/>
                </a:tc>
                <a:tc>
                  <a:txBody>
                    <a:bodyPr/>
                    <a:lstStyle/>
                    <a:p>
                      <a:pPr algn="l"/>
                      <a:r>
                        <a:rPr lang="en-GB" sz="1600" kern="1200" dirty="0">
                          <a:solidFill>
                            <a:schemeClr val="dk1"/>
                          </a:solidFill>
                          <a:effectLst/>
                          <a:latin typeface="+mn-lt"/>
                          <a:ea typeface="+mn-ea"/>
                          <a:cs typeface="+mn-cs"/>
                        </a:rPr>
                        <a:t>The propagation delay in WAN is longer than LAN.</a:t>
                      </a:r>
                    </a:p>
                  </a:txBody>
                  <a:tcPr marL="17407" marR="17407" marT="8703" marB="8703"/>
                </a:tc>
                <a:extLst>
                  <a:ext uri="{0D108BD9-81ED-4DB2-BD59-A6C34878D82A}">
                    <a16:rowId xmlns:a16="http://schemas.microsoft.com/office/drawing/2014/main" val="3334202771"/>
                  </a:ext>
                </a:extLst>
              </a:tr>
              <a:tr h="305318">
                <a:tc>
                  <a:txBody>
                    <a:bodyPr/>
                    <a:lstStyle/>
                    <a:p>
                      <a:pPr algn="l"/>
                      <a:r>
                        <a:rPr lang="en-GB" sz="1600" kern="1200">
                          <a:solidFill>
                            <a:schemeClr val="dk1"/>
                          </a:solidFill>
                          <a:effectLst/>
                          <a:latin typeface="+mn-lt"/>
                          <a:ea typeface="+mn-ea"/>
                          <a:cs typeface="+mn-cs"/>
                        </a:rPr>
                        <a:t>Its design and maintenance is easy.</a:t>
                      </a:r>
                    </a:p>
                  </a:txBody>
                  <a:tcPr marL="17407" marR="17407" marT="8703" marB="8703"/>
                </a:tc>
                <a:tc>
                  <a:txBody>
                    <a:bodyPr/>
                    <a:lstStyle/>
                    <a:p>
                      <a:pPr algn="l"/>
                      <a:r>
                        <a:rPr lang="en-GB" sz="1600" kern="1200" dirty="0">
                          <a:solidFill>
                            <a:schemeClr val="dk1"/>
                          </a:solidFill>
                          <a:effectLst/>
                          <a:latin typeface="+mn-lt"/>
                          <a:ea typeface="+mn-ea"/>
                          <a:cs typeface="+mn-cs"/>
                        </a:rPr>
                        <a:t>Its design and maintenance is difficult.</a:t>
                      </a:r>
                    </a:p>
                  </a:txBody>
                  <a:tcPr marL="17407" marR="17407" marT="8703" marB="8703"/>
                </a:tc>
                <a:extLst>
                  <a:ext uri="{0D108BD9-81ED-4DB2-BD59-A6C34878D82A}">
                    <a16:rowId xmlns:a16="http://schemas.microsoft.com/office/drawing/2014/main" val="3439274219"/>
                  </a:ext>
                </a:extLst>
              </a:tr>
            </a:tbl>
          </a:graphicData>
        </a:graphic>
      </p:graphicFrame>
    </p:spTree>
    <p:extLst>
      <p:ext uri="{BB962C8B-B14F-4D97-AF65-F5344CB8AC3E}">
        <p14:creationId xmlns:p14="http://schemas.microsoft.com/office/powerpoint/2010/main" val="31761204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p:txBody>
          <a:bodyPr/>
          <a:lstStyle/>
          <a:p>
            <a:pPr algn="l" fontAlgn="base"/>
            <a:r>
              <a:rPr lang="en-GB" b="1" dirty="0"/>
              <a:t>OSI model</a:t>
            </a:r>
          </a:p>
        </p:txBody>
      </p:sp>
      <p:pic>
        <p:nvPicPr>
          <p:cNvPr id="9" name="Picture 8">
            <a:extLst>
              <a:ext uri="{FF2B5EF4-FFF2-40B4-BE49-F238E27FC236}">
                <a16:creationId xmlns:a16="http://schemas.microsoft.com/office/drawing/2014/main" id="{A44075A8-B855-D261-E762-01529C5F6F62}"/>
              </a:ext>
            </a:extLst>
          </p:cNvPr>
          <p:cNvPicPr>
            <a:picLocks noChangeAspect="1"/>
          </p:cNvPicPr>
          <p:nvPr/>
        </p:nvPicPr>
        <p:blipFill>
          <a:blip r:embed="rId3"/>
          <a:stretch>
            <a:fillRect/>
          </a:stretch>
        </p:blipFill>
        <p:spPr>
          <a:xfrm>
            <a:off x="2025281" y="1601633"/>
            <a:ext cx="6219870" cy="4410107"/>
          </a:xfrm>
          <a:prstGeom prst="rect">
            <a:avLst/>
          </a:prstGeom>
        </p:spPr>
      </p:pic>
    </p:spTree>
    <p:extLst>
      <p:ext uri="{BB962C8B-B14F-4D97-AF65-F5344CB8AC3E}">
        <p14:creationId xmlns:p14="http://schemas.microsoft.com/office/powerpoint/2010/main" val="17748663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wrap="square" anchor="ctr">
            <a:normAutofit/>
          </a:bodyPr>
          <a:lstStyle/>
          <a:p>
            <a:pPr fontAlgn="base"/>
            <a:r>
              <a:rPr lang="en-GB" b="1" dirty="0"/>
              <a:t>How do computer systems communicate</a:t>
            </a:r>
          </a:p>
        </p:txBody>
      </p:sp>
      <p:pic>
        <p:nvPicPr>
          <p:cNvPr id="5" name="Picture 3" descr="Diagram, table&#10;&#10;Description automatically generated">
            <a:extLst>
              <a:ext uri="{FF2B5EF4-FFF2-40B4-BE49-F238E27FC236}">
                <a16:creationId xmlns:a16="http://schemas.microsoft.com/office/drawing/2014/main" id="{E3FFA5A2-B3BE-2169-A2AB-EDC31AB873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9166" y="1566862"/>
            <a:ext cx="8593668" cy="4833938"/>
          </a:xfrm>
          <a:prstGeom prst="rect">
            <a:avLst/>
          </a:prstGeom>
          <a:solidFill>
            <a:srgbClr val="FFFFFF"/>
          </a:solidFill>
        </p:spPr>
      </p:pic>
    </p:spTree>
    <p:extLst>
      <p:ext uri="{BB962C8B-B14F-4D97-AF65-F5344CB8AC3E}">
        <p14:creationId xmlns:p14="http://schemas.microsoft.com/office/powerpoint/2010/main" val="20387792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TCP/IP model</a:t>
            </a:r>
          </a:p>
        </p:txBody>
      </p:sp>
      <p:pic>
        <p:nvPicPr>
          <p:cNvPr id="3074" name="Picture 2" descr="OSI vs TCP IP model - What is the difference">
            <a:extLst>
              <a:ext uri="{FF2B5EF4-FFF2-40B4-BE49-F238E27FC236}">
                <a16:creationId xmlns:a16="http://schemas.microsoft.com/office/drawing/2014/main" id="{B87ECDE0-D381-5DA0-4D69-C15E6FECD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052" y="1407168"/>
            <a:ext cx="9100931" cy="512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5928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pPr fontAlgn="base"/>
            <a:r>
              <a:rPr lang="en-GB" b="1" dirty="0"/>
              <a:t>Network devices</a:t>
            </a:r>
          </a:p>
        </p:txBody>
      </p:sp>
      <p:pic>
        <p:nvPicPr>
          <p:cNvPr id="4" name="Picture 3">
            <a:extLst>
              <a:ext uri="{FF2B5EF4-FFF2-40B4-BE49-F238E27FC236}">
                <a16:creationId xmlns:a16="http://schemas.microsoft.com/office/drawing/2014/main" id="{4DEFA753-9DAF-5BFC-01D0-E58B548ACF98}"/>
              </a:ext>
            </a:extLst>
          </p:cNvPr>
          <p:cNvPicPr>
            <a:picLocks noChangeAspect="1"/>
          </p:cNvPicPr>
          <p:nvPr/>
        </p:nvPicPr>
        <p:blipFill>
          <a:blip r:embed="rId3"/>
          <a:stretch>
            <a:fillRect/>
          </a:stretch>
        </p:blipFill>
        <p:spPr>
          <a:xfrm>
            <a:off x="588263" y="1828800"/>
            <a:ext cx="6226640" cy="3872512"/>
          </a:xfrm>
          <a:prstGeom prst="rect">
            <a:avLst/>
          </a:prstGeom>
        </p:spPr>
      </p:pic>
      <p:sp>
        <p:nvSpPr>
          <p:cNvPr id="5" name="Text Placeholder 3">
            <a:extLst>
              <a:ext uri="{FF2B5EF4-FFF2-40B4-BE49-F238E27FC236}">
                <a16:creationId xmlns:a16="http://schemas.microsoft.com/office/drawing/2014/main" id="{F325814B-BC05-261B-AF78-0020A6496241}"/>
              </a:ext>
            </a:extLst>
          </p:cNvPr>
          <p:cNvSpPr txBox="1">
            <a:spLocks/>
          </p:cNvSpPr>
          <p:nvPr/>
        </p:nvSpPr>
        <p:spPr>
          <a:xfrm>
            <a:off x="7094679" y="1545560"/>
            <a:ext cx="4933784" cy="50783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GB" sz="2000" dirty="0"/>
              <a:t>Hub: A multiport repeater that sends data to all connected devices</a:t>
            </a:r>
          </a:p>
          <a:p>
            <a:pPr marL="457200" indent="-457200">
              <a:buFont typeface="Arial" panose="020B0604020202020204" pitchFamily="34" charset="0"/>
              <a:buChar char="•"/>
            </a:pPr>
            <a:r>
              <a:rPr lang="en-GB" sz="2000" dirty="0"/>
              <a:t>Switch: Smarter than a hub, performs error checking and can forward good packets to the correct port only</a:t>
            </a:r>
          </a:p>
          <a:p>
            <a:pPr marL="457200" indent="-457200">
              <a:buFont typeface="Arial" panose="020B0604020202020204" pitchFamily="34" charset="0"/>
              <a:buChar char="•"/>
            </a:pPr>
            <a:r>
              <a:rPr lang="en-GB" sz="2000" dirty="0"/>
              <a:t>Router: Routes data packets based on their IP addresses and connects LAN and WAN together</a:t>
            </a:r>
          </a:p>
          <a:p>
            <a:pPr marL="457200" indent="-457200">
              <a:buFont typeface="Arial" panose="020B0604020202020204" pitchFamily="34" charset="0"/>
              <a:buChar char="•"/>
            </a:pPr>
            <a:r>
              <a:rPr lang="en-GB" sz="2000" dirty="0"/>
              <a:t>Access point: connect wireless devices to the network</a:t>
            </a:r>
          </a:p>
          <a:p>
            <a:pPr marL="457200" indent="-457200">
              <a:buFont typeface="Arial" panose="020B0604020202020204" pitchFamily="34" charset="0"/>
              <a:buChar char="•"/>
            </a:pPr>
            <a:r>
              <a:rPr lang="en-GB" sz="2000" dirty="0"/>
              <a:t>Firewall: network security devices that monitors incoming and outgoing traffic</a:t>
            </a:r>
          </a:p>
          <a:p>
            <a:pPr marL="457200" indent="-457200">
              <a:buFont typeface="Arial" panose="020B0604020202020204" pitchFamily="34" charset="0"/>
              <a:buChar char="•"/>
            </a:pPr>
            <a:r>
              <a:rPr lang="en-GB" sz="2000" dirty="0"/>
              <a:t>Load balancer: distributes traffic across servers to maximize capacity</a:t>
            </a:r>
          </a:p>
        </p:txBody>
      </p:sp>
    </p:spTree>
    <p:extLst>
      <p:ext uri="{BB962C8B-B14F-4D97-AF65-F5344CB8AC3E}">
        <p14:creationId xmlns:p14="http://schemas.microsoft.com/office/powerpoint/2010/main" val="422225508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4" ma:contentTypeDescription="Create a new document." ma:contentTypeScope="" ma:versionID="d4fa0e962e154771c4b04d157f065612">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e40c5e3d3f289be86837d2f9b3f2d413"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AD52CC95-7A67-43DF-9EFE-944F5203E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f784ab01-3b00-4499-a3fe-88ca86405c7b"/>
    <ds:schemaRef ds:uri="http://purl.org/dc/terms/"/>
    <ds:schemaRef ds:uri="http://purl.org/dc/elements/1.1/"/>
    <ds:schemaRef ds:uri="17012f8d-dfee-46cb-a314-eed379f2338a"/>
    <ds:schemaRef ds:uri="http://schemas.microsoft.com/office/infopath/2007/PartnerControl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2921</Words>
  <Application>Microsoft Office PowerPoint</Application>
  <PresentationFormat>Widescreen</PresentationFormat>
  <Paragraphs>425</Paragraphs>
  <Slides>35</Slides>
  <Notes>34</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Consolas</vt:lpstr>
      <vt:lpstr>Courier New</vt:lpstr>
      <vt:lpstr>Garamond</vt:lpstr>
      <vt:lpstr>ReithSans</vt:lpstr>
      <vt:lpstr>Segoe UI</vt:lpstr>
      <vt:lpstr>Segoe UI Semibold</vt:lpstr>
      <vt:lpstr>Wingdings</vt:lpstr>
      <vt:lpstr>White Template</vt:lpstr>
      <vt:lpstr>Microsoft Cloud University Networking Basics</vt:lpstr>
      <vt:lpstr>The Ground Rules</vt:lpstr>
      <vt:lpstr>Agenda</vt:lpstr>
      <vt:lpstr>What is a networking?</vt:lpstr>
      <vt:lpstr>Types of network: LAN vs WAN</vt:lpstr>
      <vt:lpstr>OSI model</vt:lpstr>
      <vt:lpstr>How do computer systems communicate</vt:lpstr>
      <vt:lpstr>TCP/IP model</vt:lpstr>
      <vt:lpstr>Network devices</vt:lpstr>
      <vt:lpstr>Quiz</vt:lpstr>
      <vt:lpstr>IP addressing</vt:lpstr>
      <vt:lpstr>Binary</vt:lpstr>
      <vt:lpstr>Binary to decimal conversion</vt:lpstr>
      <vt:lpstr>Decimal to binary conversion</vt:lpstr>
      <vt:lpstr>IPv4</vt:lpstr>
      <vt:lpstr>Classes- Classful IP addressing</vt:lpstr>
      <vt:lpstr>Subnetting</vt:lpstr>
      <vt:lpstr>Classless Inter-Domain Routing (CIDR)</vt:lpstr>
      <vt:lpstr>Classless Inter-Domain Routing (CIDR) video</vt:lpstr>
      <vt:lpstr>Private vs Public</vt:lpstr>
      <vt:lpstr>Private vs Public</vt:lpstr>
      <vt:lpstr>Activity – find your own</vt:lpstr>
      <vt:lpstr>DNS protocol</vt:lpstr>
      <vt:lpstr>Azure networking services overview</vt:lpstr>
      <vt:lpstr>Virtual Network (VNet)</vt:lpstr>
      <vt:lpstr>Express Route vs VPN gateway</vt:lpstr>
      <vt:lpstr>Virtual WAN (vWAN)</vt:lpstr>
      <vt:lpstr>Azure Bastion</vt:lpstr>
      <vt:lpstr>Azure DNS</vt:lpstr>
      <vt:lpstr>DDoS protection</vt:lpstr>
      <vt:lpstr>Azure Firewall</vt:lpstr>
      <vt:lpstr>Network Security Group (NSG)</vt:lpstr>
      <vt:lpstr>Load balancer</vt:lpstr>
      <vt:lpstr>Go Do</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Maya Azar</dc:creator>
  <cp:keywords/>
  <dc:description/>
  <cp:lastModifiedBy>Eva Callinan</cp:lastModifiedBy>
  <cp:revision>150</cp:revision>
  <dcterms:created xsi:type="dcterms:W3CDTF">2022-03-25T12:05:15Z</dcterms:created>
  <dcterms:modified xsi:type="dcterms:W3CDTF">2023-10-23T16:00:26Z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